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1" r:id="rId12"/>
    <p:sldId id="282" r:id="rId13"/>
    <p:sldId id="29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  <p:sldId id="266" r:id="rId23"/>
    <p:sldId id="267" r:id="rId24"/>
    <p:sldId id="268" r:id="rId25"/>
    <p:sldId id="269" r:id="rId26"/>
    <p:sldId id="270" r:id="rId27"/>
    <p:sldId id="271" r:id="rId28"/>
    <p:sldId id="280" r:id="rId29"/>
    <p:sldId id="272" r:id="rId30"/>
    <p:sldId id="298" r:id="rId31"/>
    <p:sldId id="281" r:id="rId32"/>
    <p:sldId id="273" r:id="rId33"/>
    <p:sldId id="302" r:id="rId34"/>
    <p:sldId id="275" r:id="rId35"/>
    <p:sldId id="276" r:id="rId36"/>
    <p:sldId id="277" r:id="rId37"/>
    <p:sldId id="278" r:id="rId38"/>
    <p:sldId id="279" r:id="rId39"/>
    <p:sldId id="303" r:id="rId40"/>
    <p:sldId id="293" r:id="rId41"/>
    <p:sldId id="294" r:id="rId42"/>
    <p:sldId id="295" r:id="rId43"/>
    <p:sldId id="296" r:id="rId44"/>
    <p:sldId id="297" r:id="rId45"/>
    <p:sldId id="304" r:id="rId46"/>
  </p:sldIdLst>
  <p:sldSz cx="18288000" cy="10287000"/>
  <p:notesSz cx="6858000" cy="9144000"/>
  <p:embeddedFontLst>
    <p:embeddedFont>
      <p:font typeface="Noto Sans CJK KR Bold" panose="020B0600000101010101" charset="-127"/>
      <p:bold r:id="rId47"/>
    </p:embeddedFont>
    <p:embeddedFont>
      <p:font typeface="Noto Sans CJK KR Light" panose="020B0600000101010101" charset="-127"/>
      <p:regular r:id="rId48"/>
    </p:embeddedFont>
    <p:embeddedFont>
      <p:font typeface="Noto Sans CJK KR Regular" panose="020B0600000101010101" charset="-127"/>
      <p:regular r:id="rId49"/>
    </p:embeddedFont>
    <p:embeddedFont>
      <p:font typeface="HY견고딕" panose="02030600000101010101" pitchFamily="18" charset="-127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52" autoAdjust="0"/>
    <p:restoredTop sz="94622" autoAdjust="0"/>
  </p:normalViewPr>
  <p:slideViewPr>
    <p:cSldViewPr>
      <p:cViewPr varScale="1">
        <p:scale>
          <a:sx n="68" d="100"/>
          <a:sy n="68" d="100"/>
        </p:scale>
        <p:origin x="388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13" Type="http://schemas.openxmlformats.org/officeDocument/2006/relationships/image" Target="../media/image67.emf"/><Relationship Id="rId3" Type="http://schemas.openxmlformats.org/officeDocument/2006/relationships/image" Target="../media/image57.emf"/><Relationship Id="rId7" Type="http://schemas.openxmlformats.org/officeDocument/2006/relationships/image" Target="../media/image61.emf"/><Relationship Id="rId12" Type="http://schemas.openxmlformats.org/officeDocument/2006/relationships/image" Target="../media/image66.emf"/><Relationship Id="rId2" Type="http://schemas.openxmlformats.org/officeDocument/2006/relationships/image" Target="../media/image7.png"/><Relationship Id="rId16" Type="http://schemas.openxmlformats.org/officeDocument/2006/relationships/image" Target="../media/image7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emf"/><Relationship Id="rId11" Type="http://schemas.openxmlformats.org/officeDocument/2006/relationships/image" Target="../media/image65.emf"/><Relationship Id="rId5" Type="http://schemas.openxmlformats.org/officeDocument/2006/relationships/image" Target="../media/image59.emf"/><Relationship Id="rId15" Type="http://schemas.openxmlformats.org/officeDocument/2006/relationships/image" Target="../media/image69.emf"/><Relationship Id="rId10" Type="http://schemas.openxmlformats.org/officeDocument/2006/relationships/image" Target="../media/image64.emf"/><Relationship Id="rId4" Type="http://schemas.openxmlformats.org/officeDocument/2006/relationships/image" Target="../media/image58.emf"/><Relationship Id="rId9" Type="http://schemas.openxmlformats.org/officeDocument/2006/relationships/image" Target="../media/image63.emf"/><Relationship Id="rId14" Type="http://schemas.openxmlformats.org/officeDocument/2006/relationships/image" Target="../media/image68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3" Type="http://schemas.openxmlformats.org/officeDocument/2006/relationships/image" Target="../media/image71.emf"/><Relationship Id="rId7" Type="http://schemas.openxmlformats.org/officeDocument/2006/relationships/image" Target="../media/image75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emf"/><Relationship Id="rId11" Type="http://schemas.openxmlformats.org/officeDocument/2006/relationships/image" Target="../media/image79.emf"/><Relationship Id="rId5" Type="http://schemas.openxmlformats.org/officeDocument/2006/relationships/image" Target="../media/image73.emf"/><Relationship Id="rId10" Type="http://schemas.openxmlformats.org/officeDocument/2006/relationships/image" Target="../media/image78.emf"/><Relationship Id="rId4" Type="http://schemas.openxmlformats.org/officeDocument/2006/relationships/image" Target="../media/image72.emf"/><Relationship Id="rId9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35050"/>
            <a:ext cx="18288000" cy="11607800"/>
          </a:xfrm>
          <a:prstGeom prst="rect">
            <a:avLst/>
          </a:prstGeom>
          <a:effectLst>
            <a:outerShdw blurRad="1342904" dist="178647" dir="1602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2865100" y="7505700"/>
            <a:ext cx="13589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804400" y="4940300"/>
            <a:ext cx="6985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81100" y="3987800"/>
            <a:ext cx="698500" cy="101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100" y="6616700"/>
            <a:ext cx="2552700" cy="255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5341600" y="1562100"/>
            <a:ext cx="1143000" cy="317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1800" b="0" i="0" u="none" strike="noStrike">
                <a:solidFill>
                  <a:srgbClr val="424835"/>
                </a:solidFill>
                <a:latin typeface="Noto Sans CJK KR Light"/>
              </a:rPr>
              <a:t>2025.06.10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16100" y="3467100"/>
            <a:ext cx="14211300" cy="165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99600"/>
              </a:lnSpc>
            </a:pPr>
            <a:r>
              <a:rPr lang="en-US" sz="6000" spc="-100" dirty="0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"Unbound"</a:t>
            </a:r>
            <a:r>
              <a:rPr lang="ko-KR" sz="6000" b="0" i="0" u="none" strike="noStrike" spc="-100" dirty="0" err="1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로그라이트</a:t>
            </a:r>
            <a:r>
              <a:rPr lang="en-US" sz="6000" b="0" i="0" u="none" strike="noStrike" spc="-100" dirty="0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6000" b="0" i="0" u="none" strike="noStrike" spc="-100" dirty="0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게임</a:t>
            </a:r>
            <a:r>
              <a:rPr lang="en-US" sz="6000" b="0" i="0" u="none" strike="noStrike" spc="-100" dirty="0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 </a:t>
            </a:r>
          </a:p>
          <a:p>
            <a:pPr lvl="0" algn="l">
              <a:lnSpc>
                <a:spcPct val="99600"/>
              </a:lnSpc>
            </a:pPr>
            <a:r>
              <a:rPr lang="ko-KR" sz="4000" b="0" i="0" u="none" strike="noStrike" spc="-100" dirty="0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소프트웨어종합설계</a:t>
            </a:r>
            <a:r>
              <a:rPr lang="en-US" sz="4000" b="0" i="0" u="none" strike="noStrike" spc="-100" dirty="0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spc="-100" dirty="0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중간평가</a:t>
            </a:r>
            <a:r>
              <a:rPr lang="en-US" sz="4000" b="0" i="0" u="none" strike="noStrike" spc="-100" dirty="0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sz="4000" b="0" i="0" u="none" strike="noStrike" spc="-100" dirty="0">
                <a:solidFill>
                  <a:srgbClr val="424835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보고서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868400" y="7061200"/>
            <a:ext cx="2997200" cy="863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24835"/>
                </a:solidFill>
                <a:ea typeface="Noto Sans CJK KR Light"/>
              </a:rPr>
              <a:t>이상훈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24835"/>
                </a:solidFill>
                <a:ea typeface="Noto Sans CJK KR Light"/>
              </a:rPr>
              <a:t>이태성</a:t>
            </a:r>
          </a:p>
          <a:p>
            <a:pPr lvl="0" algn="l">
              <a:lnSpc>
                <a:spcPct val="99600"/>
              </a:lnSpc>
            </a:pPr>
            <a:r>
              <a:rPr lang="ko-KR" sz="1800" b="0" i="0" u="none" strike="noStrike">
                <a:solidFill>
                  <a:srgbClr val="424835"/>
                </a:solidFill>
                <a:ea typeface="Noto Sans CJK KR Light"/>
              </a:rPr>
              <a:t>최지웅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908300"/>
            <a:ext cx="6642100" cy="454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18313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12200"/>
            <a:ext cx="18313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5029200" y="5232400"/>
            <a:ext cx="6972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5300" y="3136900"/>
            <a:ext cx="6172200" cy="40005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44600" y="7632700"/>
            <a:ext cx="6756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700" b="0" i="0" u="none" strike="noStrike">
                <a:solidFill>
                  <a:srgbClr val="424835"/>
                </a:solidFill>
                <a:ea typeface="Noto Sans CJK KR Regular"/>
              </a:rPr>
              <a:t>더</a:t>
            </a:r>
            <a:r>
              <a:rPr lang="en-US" sz="4700" b="0" i="0" u="none" strike="noStrike">
                <a:solidFill>
                  <a:srgbClr val="424835"/>
                </a:solidFill>
                <a:latin typeface="Noto Sans CJK KR Regular"/>
              </a:rPr>
              <a:t> </a:t>
            </a:r>
            <a:r>
              <a:rPr lang="ko-KR" sz="4700" b="0" i="0" u="none" strike="noStrike">
                <a:solidFill>
                  <a:srgbClr val="424835"/>
                </a:solidFill>
                <a:ea typeface="Noto Sans CJK KR Regular"/>
              </a:rPr>
              <a:t>바인딩</a:t>
            </a:r>
            <a:r>
              <a:rPr lang="en-US" sz="4700" b="0" i="0" u="none" strike="noStrike">
                <a:solidFill>
                  <a:srgbClr val="424835"/>
                </a:solidFill>
                <a:latin typeface="Noto Sans CJK KR Regular"/>
              </a:rPr>
              <a:t> </a:t>
            </a:r>
            <a:r>
              <a:rPr lang="ko-KR" sz="4700" b="0" i="0" u="none" strike="noStrike">
                <a:solidFill>
                  <a:srgbClr val="424835"/>
                </a:solidFill>
                <a:ea typeface="Noto Sans CJK KR Regular"/>
              </a:rPr>
              <a:t>오브</a:t>
            </a:r>
            <a:r>
              <a:rPr lang="en-US" sz="4700" b="0" i="0" u="none" strike="noStrike">
                <a:solidFill>
                  <a:srgbClr val="424835"/>
                </a:solidFill>
                <a:latin typeface="Noto Sans CJK KR Regular"/>
              </a:rPr>
              <a:t> </a:t>
            </a:r>
            <a:r>
              <a:rPr lang="ko-KR" sz="4700" b="0" i="0" u="none" strike="noStrike">
                <a:solidFill>
                  <a:srgbClr val="424835"/>
                </a:solidFill>
                <a:ea typeface="Noto Sans CJK KR Regular"/>
              </a:rPr>
              <a:t>아이작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4.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벤치마킹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1676400"/>
            <a:ext cx="9004300" cy="6896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2600" b="1" i="0" u="none" strike="noStrike" spc="-100" dirty="0">
                <a:solidFill>
                  <a:srgbClr val="424835"/>
                </a:solidFill>
                <a:latin typeface="Noto Sans CJK KR Light"/>
              </a:rPr>
              <a:t> </a:t>
            </a:r>
            <a:endParaRPr lang="en-US" sz="2600" b="0" i="0" u="none" strike="noStrike" spc="-100" dirty="0">
              <a:solidFill>
                <a:srgbClr val="424835"/>
              </a:solidFill>
              <a:latin typeface="Noto Sans CJK KR Light"/>
            </a:endParaRPr>
          </a:p>
          <a:p>
            <a:pPr lvl="0" algn="l">
              <a:lnSpc>
                <a:spcPct val="124499"/>
              </a:lnSpc>
            </a:pPr>
            <a:r>
              <a:rPr lang="ko-KR" sz="2600" b="1" i="0" u="none" strike="noStrike" spc="-100" dirty="0">
                <a:solidFill>
                  <a:srgbClr val="424835"/>
                </a:solidFill>
                <a:ea typeface="Noto Sans CJK KR Light"/>
              </a:rPr>
              <a:t>벤치</a:t>
            </a:r>
            <a:r>
              <a:rPr lang="en-US" sz="2600" b="1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1" i="0" u="none" strike="noStrike" spc="-100" dirty="0">
                <a:solidFill>
                  <a:srgbClr val="424835"/>
                </a:solidFill>
                <a:ea typeface="Noto Sans CJK KR Light"/>
              </a:rPr>
              <a:t>마킹</a:t>
            </a:r>
            <a:r>
              <a:rPr lang="en-US" sz="2600" b="1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1" i="0" u="none" strike="noStrike" spc="-100" dirty="0">
                <a:solidFill>
                  <a:srgbClr val="424835"/>
                </a:solidFill>
                <a:ea typeface="Noto Sans CJK KR Light"/>
              </a:rPr>
              <a:t>포인트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: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변화가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있는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맵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//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무기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빌딩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시스템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-&gt;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본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프로젝트에서는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팀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조합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또는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스킬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트리로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인용할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예정이다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2600" b="0" i="0" u="none" strike="noStrike" spc="-100" dirty="0">
              <a:solidFill>
                <a:srgbClr val="424835"/>
              </a:solidFill>
              <a:latin typeface="Noto Sans CJK KR 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4940300" y="4368800"/>
            <a:ext cx="84201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100" dirty="0">
                <a:solidFill>
                  <a:srgbClr val="424835"/>
                </a:solidFill>
                <a:latin typeface="Noto Sans CJK KR Bold"/>
              </a:rPr>
              <a:t>2</a:t>
            </a:r>
            <a:r>
              <a:rPr lang="en-US" sz="9100" b="0" i="0" u="none" strike="noStrike" dirty="0">
                <a:solidFill>
                  <a:srgbClr val="424835"/>
                </a:solidFill>
                <a:latin typeface="Noto Sans CJK KR Bold"/>
              </a:rPr>
              <a:t>. </a:t>
            </a:r>
            <a:r>
              <a:rPr lang="ko-KR" altLang="en-US" sz="9100" dirty="0">
                <a:solidFill>
                  <a:srgbClr val="424835"/>
                </a:solidFill>
                <a:latin typeface="Noto Sans CJK KR Bold"/>
              </a:rPr>
              <a:t>요구사항분석</a:t>
            </a:r>
            <a:endParaRPr lang="en-US" sz="9100" b="0" i="0" u="none" strike="noStrike" dirty="0">
              <a:solidFill>
                <a:srgbClr val="424835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58265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65100" y="736600"/>
            <a:ext cx="46355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b="0" i="0" u="none" strike="noStrike" spc="-100" dirty="0">
                <a:solidFill>
                  <a:srgbClr val="424835"/>
                </a:solidFill>
                <a:ea typeface="Noto Sans CJK KR Bold"/>
              </a:rPr>
              <a:t>요구사항 분석</a:t>
            </a:r>
            <a:endParaRPr lang="ko-KR" sz="3800" b="0" i="0" u="none" strike="noStrike" spc="-100" dirty="0">
              <a:solidFill>
                <a:srgbClr val="424835"/>
              </a:solidFill>
              <a:ea typeface="Noto Sans CJK KR Bold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8217C05-A0C0-517F-C418-C0974640B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95450"/>
            <a:ext cx="7287642" cy="827838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31FB7471-CE87-5A1D-18F4-E6C615C8A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658" y="1695450"/>
            <a:ext cx="7316221" cy="671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6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3352800" y="4368800"/>
            <a:ext cx="114300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100" dirty="0">
                <a:solidFill>
                  <a:srgbClr val="424835"/>
                </a:solidFill>
                <a:latin typeface="Noto Sans CJK KR Bold"/>
              </a:rPr>
              <a:t>3</a:t>
            </a:r>
            <a:r>
              <a:rPr lang="en-US" sz="9100" b="0" i="0" u="none" strike="noStrike" dirty="0">
                <a:solidFill>
                  <a:srgbClr val="424835"/>
                </a:solidFill>
                <a:latin typeface="Noto Sans CJK KR Bold"/>
              </a:rPr>
              <a:t>. </a:t>
            </a:r>
            <a:r>
              <a:rPr lang="en-US" sz="9100" dirty="0">
                <a:solidFill>
                  <a:srgbClr val="424835"/>
                </a:solidFill>
                <a:latin typeface="Noto Sans CJK KR Bold"/>
              </a:rPr>
              <a:t>Activity Diagram</a:t>
            </a:r>
            <a:endParaRPr lang="en-US" sz="9100" b="0" i="0" u="none" strike="noStrike" dirty="0">
              <a:solidFill>
                <a:srgbClr val="424835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36392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90652-83EB-E1B0-8D33-FC2CA55AA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ADFB0B73-7056-B8A4-FD4B-C115B4B2F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44681C8-3A5B-1F74-E280-5B72229701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299E9D8-9D70-918A-FDB1-6380F84FF00D}"/>
              </a:ext>
            </a:extLst>
          </p:cNvPr>
          <p:cNvSpPr txBox="1"/>
          <p:nvPr/>
        </p:nvSpPr>
        <p:spPr>
          <a:xfrm>
            <a:off x="228600" y="723900"/>
            <a:ext cx="4572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800" b="1" spc="-100" dirty="0">
                <a:solidFill>
                  <a:srgbClr val="424835"/>
                </a:solidFill>
                <a:ea typeface="Noto Sans CJK KR Bold"/>
              </a:rPr>
              <a:t>Activity Diagram</a:t>
            </a:r>
            <a:endParaRPr lang="ko-KR" sz="3800" b="1" i="0" u="none" strike="noStrike" spc="-100" dirty="0">
              <a:solidFill>
                <a:srgbClr val="424835"/>
              </a:solidFill>
              <a:ea typeface="Noto Sans CJK KR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5F37E0-6EC5-5EB3-1889-F4A30C28A5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524000" y="2019300"/>
            <a:ext cx="13233400" cy="7326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D7285F-BE97-DFD8-9951-9883A02D116F}"/>
              </a:ext>
            </a:extLst>
          </p:cNvPr>
          <p:cNvSpPr txBox="1"/>
          <p:nvPr/>
        </p:nvSpPr>
        <p:spPr>
          <a:xfrm>
            <a:off x="914400" y="2019300"/>
            <a:ext cx="27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게임 시작</a:t>
            </a:r>
          </a:p>
        </p:txBody>
      </p:sp>
    </p:spTree>
    <p:extLst>
      <p:ext uri="{BB962C8B-B14F-4D97-AF65-F5344CB8AC3E}">
        <p14:creationId xmlns:p14="http://schemas.microsoft.com/office/powerpoint/2010/main" val="807619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A8C1A-89EE-7873-C84F-EF789AA8D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44972254-686C-3680-8CDD-29390A464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7877D486-2244-0103-402B-0E879E36B1D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DECA8390-1066-47F4-27CA-8DACF476692C}"/>
              </a:ext>
            </a:extLst>
          </p:cNvPr>
          <p:cNvSpPr txBox="1"/>
          <p:nvPr/>
        </p:nvSpPr>
        <p:spPr>
          <a:xfrm>
            <a:off x="228600" y="723900"/>
            <a:ext cx="4572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800" b="1" spc="-100" dirty="0">
                <a:solidFill>
                  <a:srgbClr val="424835"/>
                </a:solidFill>
                <a:ea typeface="Noto Sans CJK KR Bold"/>
              </a:rPr>
              <a:t>Activity Diagram</a:t>
            </a:r>
            <a:endParaRPr lang="ko-KR" sz="3800" b="1" i="0" u="none" strike="noStrike" spc="-100" dirty="0">
              <a:solidFill>
                <a:srgbClr val="424835"/>
              </a:solidFill>
              <a:ea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C67DB-E95F-D321-DB24-13B4944D4F95}"/>
              </a:ext>
            </a:extLst>
          </p:cNvPr>
          <p:cNvSpPr txBox="1"/>
          <p:nvPr/>
        </p:nvSpPr>
        <p:spPr>
          <a:xfrm>
            <a:off x="914400" y="2019300"/>
            <a:ext cx="27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옵션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893653-EF93-AD14-C601-2F840FB9B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14600" y="1866900"/>
            <a:ext cx="9906000" cy="7438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680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FF61E-58BD-194B-08BB-1FE563188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9E2699A-AE68-BB86-B423-D3A9FC853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D3CBF8EB-8F2D-A381-5956-05E702A9A15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CCA72D5-7552-D46D-C740-198973F77643}"/>
              </a:ext>
            </a:extLst>
          </p:cNvPr>
          <p:cNvSpPr txBox="1"/>
          <p:nvPr/>
        </p:nvSpPr>
        <p:spPr>
          <a:xfrm>
            <a:off x="228600" y="723900"/>
            <a:ext cx="4572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800" b="1" spc="-100" dirty="0">
                <a:solidFill>
                  <a:srgbClr val="424835"/>
                </a:solidFill>
                <a:ea typeface="Noto Sans CJK KR Bold"/>
              </a:rPr>
              <a:t>Activity Diagram</a:t>
            </a:r>
            <a:endParaRPr lang="ko-KR" sz="3800" b="1" i="0" u="none" strike="noStrike" spc="-100" dirty="0">
              <a:solidFill>
                <a:srgbClr val="424835"/>
              </a:solidFill>
              <a:ea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7DF240-834E-53B9-A647-55E4963524AC}"/>
              </a:ext>
            </a:extLst>
          </p:cNvPr>
          <p:cNvSpPr txBox="1"/>
          <p:nvPr/>
        </p:nvSpPr>
        <p:spPr>
          <a:xfrm>
            <a:off x="914400" y="2019300"/>
            <a:ext cx="27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상점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D47239-44D2-FD77-8C8C-AB46DDE074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3400" y="800100"/>
            <a:ext cx="8763000" cy="9024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129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C8E13-94E4-A5C6-C5AA-F32CB73C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7395DFB0-35F1-701D-A400-334EB5453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30DC3AE-624C-3293-331E-9137A6BC585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81E9BCA-0314-B488-5297-06D4A87B769A}"/>
              </a:ext>
            </a:extLst>
          </p:cNvPr>
          <p:cNvSpPr txBox="1"/>
          <p:nvPr/>
        </p:nvSpPr>
        <p:spPr>
          <a:xfrm>
            <a:off x="228600" y="723900"/>
            <a:ext cx="4572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800" b="1" spc="-100" dirty="0">
                <a:solidFill>
                  <a:srgbClr val="424835"/>
                </a:solidFill>
                <a:ea typeface="Noto Sans CJK KR Bold"/>
              </a:rPr>
              <a:t>Activity Diagram</a:t>
            </a:r>
            <a:endParaRPr lang="ko-KR" sz="3800" b="1" i="0" u="none" strike="noStrike" spc="-100" dirty="0">
              <a:solidFill>
                <a:srgbClr val="424835"/>
              </a:solidFill>
              <a:ea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AD11FB-1927-E9F6-BEE3-B3DFF59D64EB}"/>
              </a:ext>
            </a:extLst>
          </p:cNvPr>
          <p:cNvSpPr txBox="1"/>
          <p:nvPr/>
        </p:nvSpPr>
        <p:spPr>
          <a:xfrm>
            <a:off x="914400" y="2019300"/>
            <a:ext cx="27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배경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108C4B1-CBB1-90A6-058D-1056759DDF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3400" y="748376"/>
            <a:ext cx="7772400" cy="8904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2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3C211-27E7-8530-0394-3A96569E9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2F820D8-49F1-3CB7-F5E3-D805FDCAC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551679C9-CDF4-A1C9-7EFF-8D9C388A93E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76738B8D-AE0B-2597-035A-1A80B9FB91EC}"/>
              </a:ext>
            </a:extLst>
          </p:cNvPr>
          <p:cNvSpPr txBox="1"/>
          <p:nvPr/>
        </p:nvSpPr>
        <p:spPr>
          <a:xfrm>
            <a:off x="228600" y="723900"/>
            <a:ext cx="4572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800" b="1" spc="-100" dirty="0">
                <a:solidFill>
                  <a:srgbClr val="424835"/>
                </a:solidFill>
                <a:ea typeface="Noto Sans CJK KR Bold"/>
              </a:rPr>
              <a:t>Activity Diagram</a:t>
            </a:r>
            <a:endParaRPr lang="ko-KR" sz="3800" b="1" i="0" u="none" strike="noStrike" spc="-100" dirty="0">
              <a:solidFill>
                <a:srgbClr val="424835"/>
              </a:solidFill>
              <a:ea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8923B-7430-3DEE-14B0-D29C94554142}"/>
              </a:ext>
            </a:extLst>
          </p:cNvPr>
          <p:cNvSpPr txBox="1"/>
          <p:nvPr/>
        </p:nvSpPr>
        <p:spPr>
          <a:xfrm>
            <a:off x="914400" y="2019300"/>
            <a:ext cx="27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스테이지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F028DF-714E-C04E-DE78-DABE956BAE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2000" y="551437"/>
            <a:ext cx="7010400" cy="928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36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CD6996-BEFE-AC74-D1E0-FF9C4B08B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6E03274-C511-F669-752F-78CBD3BB3A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090AFDDD-C6C0-F1E6-525D-477972354F3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40DE31FF-8BBF-C61B-6880-E61EE3516D77}"/>
              </a:ext>
            </a:extLst>
          </p:cNvPr>
          <p:cNvSpPr txBox="1"/>
          <p:nvPr/>
        </p:nvSpPr>
        <p:spPr>
          <a:xfrm>
            <a:off x="228600" y="723900"/>
            <a:ext cx="4572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800" b="1" spc="-100" dirty="0">
                <a:solidFill>
                  <a:srgbClr val="424835"/>
                </a:solidFill>
                <a:ea typeface="Noto Sans CJK KR Bold"/>
              </a:rPr>
              <a:t>Activity Diagram</a:t>
            </a:r>
            <a:endParaRPr lang="ko-KR" sz="3800" b="1" i="0" u="none" strike="noStrike" spc="-100" dirty="0">
              <a:solidFill>
                <a:srgbClr val="424835"/>
              </a:solidFill>
              <a:ea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05E6F6-AB47-1C88-218C-9C7953B8DAA4}"/>
              </a:ext>
            </a:extLst>
          </p:cNvPr>
          <p:cNvSpPr txBox="1"/>
          <p:nvPr/>
        </p:nvSpPr>
        <p:spPr>
          <a:xfrm>
            <a:off x="914400" y="2019300"/>
            <a:ext cx="27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전투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A9C099-DCEE-02D9-6023-E28A1E894F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70"/>
          <a:stretch>
            <a:fillRect/>
          </a:stretch>
        </p:blipFill>
        <p:spPr>
          <a:xfrm>
            <a:off x="2743200" y="1397000"/>
            <a:ext cx="13362817" cy="814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33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028700"/>
            <a:ext cx="18288000" cy="11607800"/>
          </a:xfrm>
          <a:prstGeom prst="rect">
            <a:avLst/>
          </a:prstGeom>
          <a:effectLst>
            <a:outerShdw blurRad="1342904" dist="178647" dir="1602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1079500" y="5207000"/>
            <a:ext cx="15481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-10800000">
            <a:off x="1079500" y="6553200"/>
            <a:ext cx="154813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2103100" y="3975100"/>
            <a:ext cx="6057900" cy="850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424835"/>
                </a:solidFill>
                <a:latin typeface="Noto Sans CJK KR Light"/>
              </a:rPr>
              <a:t>3.</a:t>
            </a:r>
            <a:r>
              <a:rPr lang="en-US" sz="2800" b="1" spc="-100" dirty="0">
                <a:solidFill>
                  <a:srgbClr val="424835"/>
                </a:solidFill>
                <a:ea typeface="Noto Sans CJK KR Light"/>
              </a:rPr>
              <a:t> Activity Diagram</a:t>
            </a:r>
            <a:endParaRPr lang="ko-KR" sz="2800" b="1" i="0" u="none" strike="noStrike" spc="-100" dirty="0">
              <a:solidFill>
                <a:srgbClr val="424835"/>
              </a:solidFill>
              <a:ea typeface="Noto Sans CJK KR Light"/>
            </a:endParaRPr>
          </a:p>
          <a:p>
            <a:pPr lvl="0" algn="ctr">
              <a:lnSpc>
                <a:spcPct val="99600"/>
              </a:lnSpc>
            </a:pPr>
            <a:endParaRPr lang="ko-KR" sz="2800" b="1" i="0" u="none" strike="noStrike" spc="-100" dirty="0">
              <a:solidFill>
                <a:srgbClr val="424835"/>
              </a:solidFill>
              <a:ea typeface="Noto Sans CJK KR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6197600" y="3898900"/>
            <a:ext cx="605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 dirty="0">
                <a:solidFill>
                  <a:srgbClr val="424835"/>
                </a:solidFill>
                <a:latin typeface="Noto Sans CJK KR Light"/>
              </a:rPr>
              <a:t>2.</a:t>
            </a:r>
            <a:r>
              <a:rPr lang="ko-KR" sz="2800" b="1" i="0" u="none" strike="noStrike" spc="-100" dirty="0">
                <a:solidFill>
                  <a:srgbClr val="424835"/>
                </a:solidFill>
                <a:ea typeface="Noto Sans CJK KR Light"/>
              </a:rPr>
              <a:t>요구사항</a:t>
            </a:r>
            <a:r>
              <a:rPr lang="en-US" sz="2800" b="1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altLang="en-US" sz="2800" b="1" spc="-100" dirty="0">
                <a:solidFill>
                  <a:srgbClr val="424835"/>
                </a:solidFill>
                <a:ea typeface="Noto Sans CJK KR Light"/>
              </a:rPr>
              <a:t>분석</a:t>
            </a:r>
            <a:endParaRPr lang="ko-KR" sz="2800" b="1" i="0" u="none" strike="noStrike" spc="-100" dirty="0">
              <a:solidFill>
                <a:srgbClr val="424835"/>
              </a:solidFill>
              <a:ea typeface="Noto Sans CJK KR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292100" y="3949700"/>
            <a:ext cx="6565900" cy="990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sz="2800" b="1" i="0" u="none" strike="noStrike">
                <a:solidFill>
                  <a:srgbClr val="424835"/>
                </a:solidFill>
                <a:latin typeface="Noto Sans CJK KR Light"/>
              </a:rPr>
              <a:t>1.</a:t>
            </a:r>
            <a:r>
              <a:rPr lang="ko-KR" sz="2800" b="1" i="0" u="none" strike="noStrike">
                <a:solidFill>
                  <a:srgbClr val="424835"/>
                </a:solidFill>
                <a:ea typeface="Noto Sans CJK KR Light"/>
              </a:rPr>
              <a:t>프로젝트</a:t>
            </a:r>
            <a:r>
              <a:rPr lang="en-US" sz="2800" b="1" i="0" u="none" strike="noStrike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800" b="1" i="0" u="none" strike="noStrike">
                <a:solidFill>
                  <a:srgbClr val="424835"/>
                </a:solidFill>
                <a:ea typeface="Noto Sans CJK KR Light"/>
              </a:rPr>
              <a:t>개요</a:t>
            </a:r>
          </a:p>
          <a:p>
            <a:pPr lvl="0" algn="ctr">
              <a:lnSpc>
                <a:spcPct val="132800"/>
              </a:lnSpc>
            </a:pPr>
            <a:r>
              <a:rPr lang="en-US" sz="2400" b="0" i="0" u="none" strike="noStrike">
                <a:solidFill>
                  <a:srgbClr val="424835"/>
                </a:solidFill>
                <a:latin typeface="Noto Sans CJK KR Light"/>
              </a:rPr>
              <a:t>  </a:t>
            </a:r>
            <a:r>
              <a:rPr lang="ko-KR" sz="2400" b="0" i="0" u="none" strike="noStrike">
                <a:solidFill>
                  <a:srgbClr val="424835"/>
                </a:solidFill>
                <a:ea typeface="Noto Sans CJK KR Light"/>
              </a:rPr>
              <a:t>개발동기</a:t>
            </a:r>
            <a:r>
              <a:rPr lang="en-US" sz="2400" b="0" i="0" u="none" strike="noStrike">
                <a:solidFill>
                  <a:srgbClr val="424835"/>
                </a:solidFill>
                <a:latin typeface="Noto Sans CJK KR Light"/>
              </a:rPr>
              <a:t> / </a:t>
            </a:r>
            <a:r>
              <a:rPr lang="ko-KR" sz="2400" b="0" i="0" u="none" strike="noStrike">
                <a:solidFill>
                  <a:srgbClr val="424835"/>
                </a:solidFill>
                <a:ea typeface="Noto Sans CJK KR Light"/>
              </a:rPr>
              <a:t>개발환경</a:t>
            </a:r>
            <a:r>
              <a:rPr lang="en-US" sz="2400" b="0" i="0" u="none" strike="noStrike">
                <a:solidFill>
                  <a:srgbClr val="424835"/>
                </a:solidFill>
                <a:latin typeface="Noto Sans CJK KR Light"/>
              </a:rPr>
              <a:t> / </a:t>
            </a:r>
            <a:r>
              <a:rPr lang="ko-KR" sz="2400" b="0" i="0" u="none" strike="noStrike">
                <a:solidFill>
                  <a:srgbClr val="424835"/>
                </a:solidFill>
                <a:ea typeface="Noto Sans CJK KR Light"/>
              </a:rPr>
              <a:t>주요</a:t>
            </a:r>
            <a:r>
              <a:rPr lang="en-US" sz="2400" b="0" i="0" u="none" strike="noStrike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>
                <a:solidFill>
                  <a:srgbClr val="424835"/>
                </a:solidFill>
                <a:ea typeface="Noto Sans CJK KR Light"/>
              </a:rPr>
              <a:t>기능</a:t>
            </a:r>
            <a:r>
              <a:rPr lang="en-US" sz="2400" b="0" i="0" u="none" strike="noStrike">
                <a:solidFill>
                  <a:srgbClr val="424835"/>
                </a:solidFill>
                <a:latin typeface="Noto Sans CJK KR Light"/>
              </a:rPr>
              <a:t>(</a:t>
            </a:r>
            <a:r>
              <a:rPr lang="ko-KR" sz="2400" b="0" i="0" u="none" strike="noStrike">
                <a:solidFill>
                  <a:srgbClr val="424835"/>
                </a:solidFill>
                <a:ea typeface="Noto Sans CJK KR Light"/>
              </a:rPr>
              <a:t>특징</a:t>
            </a:r>
            <a:r>
              <a:rPr lang="en-US" sz="2400" b="0" i="0" u="none" strike="noStrike">
                <a:solidFill>
                  <a:srgbClr val="424835"/>
                </a:solidFill>
                <a:latin typeface="Noto Sans CJK KR Light"/>
              </a:rPr>
              <a:t>)/</a:t>
            </a:r>
            <a:r>
              <a:rPr lang="ko-KR" sz="2400" b="0" i="0" u="none" strike="noStrike">
                <a:solidFill>
                  <a:srgbClr val="424835"/>
                </a:solidFill>
                <a:ea typeface="Noto Sans CJK KR Light"/>
              </a:rPr>
              <a:t>벤치마킹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0" y="18669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Contents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6100" y="5626100"/>
            <a:ext cx="605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>
                <a:solidFill>
                  <a:srgbClr val="424835"/>
                </a:solidFill>
                <a:latin typeface="Noto Sans CJK KR Light"/>
              </a:rPr>
              <a:t>4.ERD</a:t>
            </a:r>
            <a:r>
              <a:rPr lang="en-US" sz="2800" b="1" i="0" u="none" strike="noStrike" spc="-100">
                <a:solidFill>
                  <a:srgbClr val="424835"/>
                </a:solidFill>
                <a:latin typeface="Noto Sans CJK KR Bold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08700" y="5600700"/>
            <a:ext cx="605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>
                <a:solidFill>
                  <a:srgbClr val="424835"/>
                </a:solidFill>
                <a:latin typeface="Noto Sans CJK KR Light"/>
              </a:rPr>
              <a:t>5.DFD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108700" y="7264400"/>
            <a:ext cx="605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>
                <a:solidFill>
                  <a:srgbClr val="424835"/>
                </a:solidFill>
                <a:latin typeface="Noto Sans CJK KR Light"/>
              </a:rPr>
              <a:t>7. </a:t>
            </a:r>
            <a:r>
              <a:rPr lang="ko-KR" sz="2800" b="1" i="0" u="none" strike="noStrike" spc="-100">
                <a:solidFill>
                  <a:srgbClr val="424835"/>
                </a:solidFill>
                <a:ea typeface="Noto Sans CJK KR Light"/>
              </a:rPr>
              <a:t>프로젝트진행</a:t>
            </a:r>
            <a:r>
              <a:rPr lang="en-US" sz="2800" b="1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800" b="1" i="0" u="none" strike="noStrike" spc="-100">
                <a:solidFill>
                  <a:srgbClr val="424835"/>
                </a:solidFill>
                <a:ea typeface="Noto Sans CJK KR Light"/>
              </a:rPr>
              <a:t>상황도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179300" y="5600700"/>
            <a:ext cx="60579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800" b="1" i="0" u="none" strike="noStrike" spc="-100">
                <a:solidFill>
                  <a:srgbClr val="424835"/>
                </a:solidFill>
                <a:latin typeface="Noto Sans CJK KR Light"/>
              </a:rPr>
              <a:t>6. UI </a:t>
            </a:r>
            <a:r>
              <a:rPr lang="ko-KR" sz="2800" b="1" i="0" u="none" strike="noStrike" spc="-100">
                <a:solidFill>
                  <a:srgbClr val="424835"/>
                </a:solidFill>
                <a:ea typeface="Noto Sans CJK KR Light"/>
              </a:rPr>
              <a:t>설계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9BADE-B7B4-EC49-1894-F224F26A1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299D03D-EB3F-C03C-B08F-C350819C6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02F7105-AED2-C8F9-D9F9-64CDC121878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7E87B8F-380B-0D05-E0A9-5FE873B1692C}"/>
              </a:ext>
            </a:extLst>
          </p:cNvPr>
          <p:cNvSpPr txBox="1"/>
          <p:nvPr/>
        </p:nvSpPr>
        <p:spPr>
          <a:xfrm>
            <a:off x="228600" y="723900"/>
            <a:ext cx="4572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800" b="1" spc="-100" dirty="0">
                <a:solidFill>
                  <a:srgbClr val="424835"/>
                </a:solidFill>
                <a:ea typeface="Noto Sans CJK KR Bold"/>
              </a:rPr>
              <a:t>Activity Diagram</a:t>
            </a:r>
            <a:endParaRPr lang="ko-KR" sz="3800" b="1" i="0" u="none" strike="noStrike" spc="-100" dirty="0">
              <a:solidFill>
                <a:srgbClr val="424835"/>
              </a:solidFill>
              <a:ea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10094-FE81-0E28-3AA0-1CF431CC93CE}"/>
              </a:ext>
            </a:extLst>
          </p:cNvPr>
          <p:cNvSpPr txBox="1"/>
          <p:nvPr/>
        </p:nvSpPr>
        <p:spPr>
          <a:xfrm>
            <a:off x="914400" y="2019300"/>
            <a:ext cx="27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팀원 선택</a:t>
            </a:r>
          </a:p>
        </p:txBody>
      </p:sp>
      <p:pic>
        <p:nvPicPr>
          <p:cNvPr id="3" name="그림 4">
            <a:extLst>
              <a:ext uri="{FF2B5EF4-FFF2-40B4-BE49-F238E27FC236}">
                <a16:creationId xmlns:a16="http://schemas.microsoft.com/office/drawing/2014/main" id="{B39CE727-9041-4666-1BA7-E47253FC48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343400" y="573086"/>
            <a:ext cx="10058400" cy="90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641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AE08F-57EC-636A-3B14-7DB97466C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18E44CB5-DEEC-90D0-B738-6A2390A74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6E62FF1-76AF-35ED-F19B-100AF29C69E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F3D87936-A9BE-F5AF-0FCD-0A1D331F7864}"/>
              </a:ext>
            </a:extLst>
          </p:cNvPr>
          <p:cNvSpPr txBox="1"/>
          <p:nvPr/>
        </p:nvSpPr>
        <p:spPr>
          <a:xfrm>
            <a:off x="228600" y="723900"/>
            <a:ext cx="45720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800" b="1" spc="-100" dirty="0">
                <a:solidFill>
                  <a:srgbClr val="424835"/>
                </a:solidFill>
                <a:ea typeface="Noto Sans CJK KR Bold"/>
              </a:rPr>
              <a:t>Activity Diagram</a:t>
            </a:r>
            <a:endParaRPr lang="ko-KR" sz="3800" b="1" i="0" u="none" strike="noStrike" spc="-100" dirty="0">
              <a:solidFill>
                <a:srgbClr val="424835"/>
              </a:solidFill>
              <a:ea typeface="Noto Sans CJK KR 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F3A2B4-91D6-5A66-D384-F0B485D296FF}"/>
              </a:ext>
            </a:extLst>
          </p:cNvPr>
          <p:cNvSpPr txBox="1"/>
          <p:nvPr/>
        </p:nvSpPr>
        <p:spPr>
          <a:xfrm>
            <a:off x="914400" y="2019300"/>
            <a:ext cx="271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err="1"/>
              <a:t>스킬트리</a:t>
            </a:r>
            <a:endParaRPr lang="ko-KR" altLang="en-US" sz="2800" b="1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06DCEF9-A555-BFF0-8496-919F6CD953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8152" y="523219"/>
            <a:ext cx="6797632" cy="907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6119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4940300" y="4368800"/>
            <a:ext cx="84201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100" b="0" i="0" u="none" strike="noStrike">
                <a:solidFill>
                  <a:srgbClr val="424835"/>
                </a:solidFill>
                <a:latin typeface="Noto Sans CJK KR Bold"/>
              </a:rPr>
              <a:t>4. ERD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145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7162800" y="495300"/>
            <a:ext cx="35814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1.Table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별</a:t>
            </a: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요약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889C433-4290-B5F0-3FB7-805AD82DB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352169"/>
              </p:ext>
            </p:extLst>
          </p:nvPr>
        </p:nvGraphicFramePr>
        <p:xfrm>
          <a:off x="1676400" y="1714500"/>
          <a:ext cx="6096000" cy="7023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673868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49663400"/>
                    </a:ext>
                  </a:extLst>
                </a:gridCol>
              </a:tblGrid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테이블명</a:t>
                      </a:r>
                      <a:endParaRPr lang="ko-KR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테이블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3401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Player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플레이어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닉네임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골드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위치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97509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Character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플레이어가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조작하는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직업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능력치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20635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CharacterStatus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캐릭터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실시간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관리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중독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감전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28647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Skill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스킬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데미지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마나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소모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쿨타임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87022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SkillBranch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스킬트리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분기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플레이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스타일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변화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30185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DC8C2EA-1CD3-1BF5-A1B0-AF99EC371C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59078"/>
              </p:ext>
            </p:extLst>
          </p:nvPr>
        </p:nvGraphicFramePr>
        <p:xfrm>
          <a:off x="10515602" y="1714500"/>
          <a:ext cx="6096000" cy="7024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673868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49663400"/>
                    </a:ext>
                  </a:extLst>
                </a:gridCol>
              </a:tblGrid>
              <a:tr h="101272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테이블명</a:t>
                      </a:r>
                      <a:endParaRPr lang="ko-KR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테이블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3401"/>
                  </a:ext>
                </a:extLst>
              </a:tr>
              <a:tr h="101272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BranchSkill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분기에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따라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연결되는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스킬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목록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97509"/>
                  </a:ext>
                </a:extLst>
              </a:tr>
              <a:tr h="114390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Equipment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버프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효과를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장비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아이템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20635"/>
                  </a:ext>
                </a:extLst>
              </a:tr>
              <a:tr h="1012721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Inventory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구매한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버프와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사용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관리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28647"/>
                  </a:ext>
                </a:extLst>
              </a:tr>
              <a:tr h="14205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NPC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게임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상호작용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가능한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NPC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87022"/>
                  </a:ext>
                </a:extLst>
              </a:tr>
              <a:tr h="1420513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ShopItem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상점에서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판매하는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아이템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목록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301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1.Table 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별</a:t>
            </a: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요약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138AE1D7-8D7D-08AE-5546-EAACAA587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2890269"/>
              </p:ext>
            </p:extLst>
          </p:nvPr>
        </p:nvGraphicFramePr>
        <p:xfrm>
          <a:off x="10543034" y="1689101"/>
          <a:ext cx="6096000" cy="7047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673868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49663400"/>
                    </a:ext>
                  </a:extLst>
                </a:gridCol>
              </a:tblGrid>
              <a:tr h="8950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테이블명</a:t>
                      </a:r>
                      <a:endParaRPr lang="ko-KR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테이블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3401"/>
                  </a:ext>
                </a:extLst>
              </a:tr>
              <a:tr h="8950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StagePotal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스테이지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이동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포털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97509"/>
                  </a:ext>
                </a:extLst>
              </a:tr>
              <a:tr h="8950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TeamMember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동료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영입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및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태그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교체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관리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20635"/>
                  </a:ext>
                </a:extLst>
              </a:tr>
              <a:tr h="8950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StatusEffect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상태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종류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및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효과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28647"/>
                  </a:ext>
                </a:extLst>
              </a:tr>
              <a:tr h="141401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StageResult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스테이지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결과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기록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클리어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여부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클리어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시간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죽은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몬스터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87022"/>
                  </a:ext>
                </a:extLst>
              </a:tr>
              <a:tr h="895032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CharacterStory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캐릭터별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스토리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30185"/>
                  </a:ext>
                </a:extLst>
              </a:tr>
              <a:tr h="1133919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Setting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플레이어의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환경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설정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(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볼륨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밝기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59613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6C9549-EBED-F35F-B152-9FFEA5F046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54306"/>
              </p:ext>
            </p:extLst>
          </p:nvPr>
        </p:nvGraphicFramePr>
        <p:xfrm>
          <a:off x="1676400" y="1689098"/>
          <a:ext cx="6096000" cy="70231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767386892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49663400"/>
                    </a:ext>
                  </a:extLst>
                </a:gridCol>
              </a:tblGrid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테이블명</a:t>
                      </a:r>
                      <a:endParaRPr lang="ko-KR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테이블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설명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8733401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Monster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일반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몬스터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및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보스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97509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MonsterSkill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몬스터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/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보스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고유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스킬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목록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320635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MonsterVariation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몬스터의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낮과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밤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변화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데이터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628647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MonsterStatus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몬스터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상태이상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실시간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관리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8687022"/>
                  </a:ext>
                </a:extLst>
              </a:tr>
              <a:tr h="1170517"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Map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16199"/>
                        </a:lnSpc>
                        <a:defRPr/>
                      </a:pPr>
                      <a:endParaRPr lang="en-US" sz="1600" b="1" dirty="0">
                        <a:latin typeface="+mn-ea"/>
                        <a:ea typeface="+mn-ea"/>
                      </a:endParaRP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스테이지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맵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기본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정보와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특수</a:t>
                      </a: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ko-KR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조건</a:t>
                      </a:r>
                    </a:p>
                    <a:p>
                      <a:pPr lvl="0" algn="ctr">
                        <a:lnSpc>
                          <a:spcPct val="116199"/>
                        </a:lnSpc>
                      </a:pP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 </a:t>
                      </a:r>
                    </a:p>
                  </a:txBody>
                  <a:tcPr marL="19050" marR="190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03018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18288000" cy="8470900"/>
          </a:xfrm>
          <a:prstGeom prst="rect">
            <a:avLst/>
          </a:prstGeom>
          <a:effectLst>
            <a:outerShdw blurRad="714011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0" y="1663700"/>
            <a:ext cx="14465300" cy="7112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81700" y="3302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2.ERD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219200"/>
            <a:ext cx="18288000" cy="8470900"/>
          </a:xfrm>
          <a:prstGeom prst="rect">
            <a:avLst/>
          </a:prstGeom>
          <a:effectLst>
            <a:outerShdw blurRad="714011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765300"/>
            <a:ext cx="17195800" cy="5486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0400" y="7442200"/>
            <a:ext cx="2921000" cy="20828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81700" y="3302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2.ERD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1460500"/>
            <a:ext cx="18288000" cy="8470900"/>
          </a:xfrm>
          <a:prstGeom prst="rect">
            <a:avLst/>
          </a:prstGeom>
          <a:effectLst>
            <a:outerShdw blurRad="714011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1700" y="7493000"/>
            <a:ext cx="2806700" cy="2006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0" y="1993900"/>
            <a:ext cx="13335000" cy="65532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5981700" y="3302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2.ERD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4940300" y="4368800"/>
            <a:ext cx="84201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100" dirty="0">
                <a:solidFill>
                  <a:srgbClr val="424835"/>
                </a:solidFill>
                <a:latin typeface="Noto Sans CJK KR Bold"/>
              </a:rPr>
              <a:t>5</a:t>
            </a:r>
            <a:r>
              <a:rPr lang="en-US" sz="9100" b="0" i="0" u="none" strike="noStrike" dirty="0">
                <a:solidFill>
                  <a:srgbClr val="424835"/>
                </a:solidFill>
                <a:latin typeface="Noto Sans CJK KR Bold"/>
              </a:rPr>
              <a:t>. DFD</a:t>
            </a:r>
          </a:p>
        </p:txBody>
      </p:sp>
    </p:spTree>
    <p:extLst>
      <p:ext uri="{BB962C8B-B14F-4D97-AF65-F5344CB8AC3E}">
        <p14:creationId xmlns:p14="http://schemas.microsoft.com/office/powerpoint/2010/main" val="17805875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-228600" y="438150"/>
            <a:ext cx="60833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DFD</a:t>
            </a:r>
          </a:p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(DATA FLOW DIAGRAM)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668DC4A-1B05-EE64-E439-92D1EE335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066800"/>
            <a:ext cx="11088647" cy="7859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0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4940300" y="4368800"/>
            <a:ext cx="84201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100" b="0" i="0" u="none" strike="noStrike">
                <a:solidFill>
                  <a:srgbClr val="424835"/>
                </a:solidFill>
                <a:latin typeface="Noto Sans CJK KR Bold"/>
              </a:rPr>
              <a:t>1.</a:t>
            </a:r>
            <a:r>
              <a:rPr lang="ko-KR" sz="9100" b="0" i="0" u="none" strike="noStrike">
                <a:solidFill>
                  <a:srgbClr val="424835"/>
                </a:solidFill>
                <a:ea typeface="Noto Sans CJK KR Bold"/>
              </a:rPr>
              <a:t>프로젝트</a:t>
            </a:r>
            <a:r>
              <a:rPr lang="en-US" sz="9100" b="0" i="0" u="none" strike="noStrike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9100" b="0" i="0" u="none" strike="noStrike">
                <a:solidFill>
                  <a:srgbClr val="424835"/>
                </a:solidFill>
                <a:ea typeface="Noto Sans CJK KR Bold"/>
              </a:rPr>
              <a:t>개요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339EDFE-77B7-F312-3380-E9B9BC413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3" name="TextBox 6">
            <a:extLst>
              <a:ext uri="{FF2B5EF4-FFF2-40B4-BE49-F238E27FC236}">
                <a16:creationId xmlns:a16="http://schemas.microsoft.com/office/drawing/2014/main" id="{D1BC16C6-8C6A-11C6-2533-75E4568C2A7C}"/>
              </a:ext>
            </a:extLst>
          </p:cNvPr>
          <p:cNvSpPr txBox="1"/>
          <p:nvPr/>
        </p:nvSpPr>
        <p:spPr>
          <a:xfrm>
            <a:off x="-228600" y="438150"/>
            <a:ext cx="6083300" cy="1257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DFD</a:t>
            </a:r>
          </a:p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(DATA FLOW DIAGRAM)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33B0C4-C398-8199-B5EA-FBCD5A86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700" y="1523495"/>
            <a:ext cx="10583752" cy="724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022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4940300" y="4368800"/>
            <a:ext cx="84201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100" dirty="0">
                <a:solidFill>
                  <a:srgbClr val="424835"/>
                </a:solidFill>
                <a:latin typeface="Noto Sans CJK KR Bold"/>
              </a:rPr>
              <a:t>6.UI </a:t>
            </a:r>
            <a:r>
              <a:rPr lang="ko-KR" altLang="en-US" sz="9100" dirty="0">
                <a:solidFill>
                  <a:srgbClr val="424835"/>
                </a:solidFill>
                <a:latin typeface="Noto Sans CJK KR Bold"/>
              </a:rPr>
              <a:t>설계</a:t>
            </a:r>
            <a:endParaRPr lang="en-US" sz="9100" b="0" i="0" u="none" strike="noStrike" dirty="0">
              <a:solidFill>
                <a:srgbClr val="424835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745739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UI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설계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 – </a:t>
            </a:r>
            <a:r>
              <a:rPr lang="ko-KR" altLang="en-US" sz="3800" b="0" i="0" u="none" strike="noStrike" spc="-100" dirty="0" err="1">
                <a:solidFill>
                  <a:srgbClr val="424835"/>
                </a:solidFill>
                <a:ea typeface="Noto Sans CJK KR Bold"/>
              </a:rPr>
              <a:t>시작섬</a:t>
            </a: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FF69B30-CE2B-C282-5A95-8AAC5E594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1712722"/>
            <a:ext cx="10612331" cy="7012178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5C476F2E-06DE-65B3-CE1C-3F8C8A1D438B}"/>
              </a:ext>
            </a:extLst>
          </p:cNvPr>
          <p:cNvSpPr/>
          <p:nvPr/>
        </p:nvSpPr>
        <p:spPr>
          <a:xfrm>
            <a:off x="4120515" y="66675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757A97F-594E-AAC6-EEAD-ECD3D99A73CA}"/>
              </a:ext>
            </a:extLst>
          </p:cNvPr>
          <p:cNvSpPr/>
          <p:nvPr/>
        </p:nvSpPr>
        <p:spPr>
          <a:xfrm>
            <a:off x="10669862" y="75057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2055386-5B28-33C9-6E37-20721DE966B9}"/>
              </a:ext>
            </a:extLst>
          </p:cNvPr>
          <p:cNvSpPr/>
          <p:nvPr/>
        </p:nvSpPr>
        <p:spPr>
          <a:xfrm>
            <a:off x="7239000" y="75057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6CCF5-5B6A-EE97-81BA-CE0DD660FC1E}"/>
              </a:ext>
            </a:extLst>
          </p:cNvPr>
          <p:cNvSpPr txBox="1"/>
          <p:nvPr/>
        </p:nvSpPr>
        <p:spPr>
          <a:xfrm>
            <a:off x="11887200" y="1943100"/>
            <a:ext cx="61722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endParaRPr lang="en-US" altLang="ko-KR" sz="2400" b="1" dirty="0"/>
          </a:p>
          <a:p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찍은 스킬 트리가 없을 시 자물쇠로 </a:t>
            </a:r>
            <a:r>
              <a:rPr lang="ko-KR" altLang="en-US" sz="2400" b="1" dirty="0" err="1"/>
              <a:t>잠겨있다는</a:t>
            </a:r>
            <a:r>
              <a:rPr lang="ko-KR" altLang="en-US" sz="2400" b="1" dirty="0"/>
              <a:t> 것을 표현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모은 총 골드를 표시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en-US" altLang="ko-KR" sz="2400" b="1" dirty="0" err="1"/>
              <a:t>Npc</a:t>
            </a:r>
            <a:r>
              <a:rPr lang="ko-KR" altLang="en-US" sz="2400" b="1" dirty="0"/>
              <a:t>는 초록색으로 표시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89521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6F0543-5D20-474F-4188-B9EE19604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9F7CFBB-B1B5-FB90-07C5-3156E86D8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169545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2F775D-5879-A223-9D9D-AE42E4053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95" y="1695451"/>
            <a:ext cx="9886364" cy="70231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4EFCA676-D0DD-69C0-9E7C-ACEC9968AEC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286D7535-27D5-5C70-A6A5-A01BEF69794C}"/>
              </a:ext>
            </a:extLst>
          </p:cNvPr>
          <p:cNvSpPr txBox="1"/>
          <p:nvPr/>
        </p:nvSpPr>
        <p:spPr>
          <a:xfrm>
            <a:off x="5467350" y="676275"/>
            <a:ext cx="73152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UI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설계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 – </a:t>
            </a:r>
            <a:r>
              <a:rPr lang="ko-KR" altLang="en-US" sz="3800" b="0" i="0" u="none" strike="noStrike" spc="-100" dirty="0">
                <a:solidFill>
                  <a:srgbClr val="424835"/>
                </a:solidFill>
                <a:ea typeface="Noto Sans CJK KR Bold"/>
              </a:rPr>
              <a:t>모험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 (</a:t>
            </a:r>
            <a:r>
              <a:rPr lang="ko-KR" altLang="en-US" sz="3800" b="0" i="0" u="none" strike="noStrike" spc="-100" dirty="0">
                <a:solidFill>
                  <a:srgbClr val="424835"/>
                </a:solidFill>
                <a:ea typeface="Noto Sans CJK KR Bold"/>
              </a:rPr>
              <a:t>게임 플레이 화면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)</a:t>
            </a: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 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76134A1-B176-51AF-0F8F-F1BBF537AB69}"/>
              </a:ext>
            </a:extLst>
          </p:cNvPr>
          <p:cNvSpPr/>
          <p:nvPr/>
        </p:nvSpPr>
        <p:spPr>
          <a:xfrm>
            <a:off x="4953254" y="23241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5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A3395C-C5AF-8F5D-9522-1F82395D421C}"/>
              </a:ext>
            </a:extLst>
          </p:cNvPr>
          <p:cNvSpPr/>
          <p:nvPr/>
        </p:nvSpPr>
        <p:spPr>
          <a:xfrm>
            <a:off x="9067800" y="7571232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4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0684A3D-3026-1876-4C65-76B6D9DF8534}"/>
              </a:ext>
            </a:extLst>
          </p:cNvPr>
          <p:cNvSpPr/>
          <p:nvPr/>
        </p:nvSpPr>
        <p:spPr>
          <a:xfrm>
            <a:off x="6878320" y="75819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0C64492-04B3-3159-96DF-0EBEED3030F0}"/>
              </a:ext>
            </a:extLst>
          </p:cNvPr>
          <p:cNvSpPr/>
          <p:nvPr/>
        </p:nvSpPr>
        <p:spPr>
          <a:xfrm>
            <a:off x="3581400" y="6574635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FBB157E3-CD07-FB27-BD4E-0A838DA7954A}"/>
              </a:ext>
            </a:extLst>
          </p:cNvPr>
          <p:cNvSpPr/>
          <p:nvPr/>
        </p:nvSpPr>
        <p:spPr>
          <a:xfrm>
            <a:off x="304800" y="58293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7CCFAB-341F-6D33-793F-699FE49BDF0A}"/>
              </a:ext>
            </a:extLst>
          </p:cNvPr>
          <p:cNvSpPr txBox="1"/>
          <p:nvPr/>
        </p:nvSpPr>
        <p:spPr>
          <a:xfrm>
            <a:off x="11201400" y="1790700"/>
            <a:ext cx="70104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상태이상 표시 화면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스킬 </a:t>
            </a:r>
            <a:r>
              <a:rPr lang="ko-KR" altLang="en-US" sz="2400" b="1" dirty="0" err="1"/>
              <a:t>쿨타임과</a:t>
            </a:r>
            <a:r>
              <a:rPr lang="ko-KR" altLang="en-US" sz="2400" b="1" dirty="0"/>
              <a:t> 동일하게 초 단위로 표현</a:t>
            </a:r>
            <a:endParaRPr lang="en-US" altLang="ko-KR" sz="2400" b="1" dirty="0"/>
          </a:p>
          <a:p>
            <a:r>
              <a:rPr lang="ko-KR" altLang="en-US" sz="2400" b="1" dirty="0"/>
              <a:t>글귀가 아닌 이미지 형식으로 표현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2. </a:t>
            </a:r>
            <a:r>
              <a:rPr lang="ko-KR" altLang="en-US" sz="2400" b="1" dirty="0"/>
              <a:t>사용자가 선택한 스킬에 대한 이미지 표현 이후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마우스를 올리면 스킬에 대한 설명이 나옴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3. </a:t>
            </a:r>
            <a:r>
              <a:rPr lang="ko-KR" altLang="en-US" sz="2400" b="1" dirty="0"/>
              <a:t>동료 스킬 </a:t>
            </a:r>
            <a:r>
              <a:rPr lang="ko-KR" altLang="en-US" sz="2400" b="1" dirty="0" err="1"/>
              <a:t>쿨타임을</a:t>
            </a:r>
            <a:r>
              <a:rPr lang="ko-KR" altLang="en-US" sz="2400" b="1" dirty="0"/>
              <a:t> 초 단위로 표현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4. </a:t>
            </a:r>
            <a:r>
              <a:rPr lang="ko-KR" altLang="en-US" sz="2400" b="1" dirty="0" err="1"/>
              <a:t>미니맵에서</a:t>
            </a:r>
            <a:r>
              <a:rPr lang="ko-KR" altLang="en-US" sz="2400" b="1" dirty="0"/>
              <a:t> 플레이어는 노란색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적군은 빨간색으로 표현</a:t>
            </a:r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5.  </a:t>
            </a:r>
            <a:r>
              <a:rPr lang="ko-KR" altLang="en-US" sz="2400" b="1" dirty="0"/>
              <a:t>낮과 밤 시간대를 확인하는 시계 역할을 하며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시간에 따라 배경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적군이 변화함</a:t>
            </a:r>
          </a:p>
        </p:txBody>
      </p:sp>
    </p:spTree>
    <p:extLst>
      <p:ext uri="{BB962C8B-B14F-4D97-AF65-F5344CB8AC3E}">
        <p14:creationId xmlns:p14="http://schemas.microsoft.com/office/powerpoint/2010/main" val="3837511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019300"/>
            <a:ext cx="10731500" cy="6070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UI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설계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 – </a:t>
            </a:r>
            <a:r>
              <a:rPr lang="ko-KR" altLang="en-US" sz="3800" b="0" i="0" u="none" strike="noStrike" spc="-100" dirty="0" err="1">
                <a:solidFill>
                  <a:srgbClr val="424835"/>
                </a:solidFill>
                <a:ea typeface="Noto Sans CJK KR Bold"/>
              </a:rPr>
              <a:t>설정창</a:t>
            </a: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1EAD2A-2B90-134D-C56A-F7960A4C6116}"/>
              </a:ext>
            </a:extLst>
          </p:cNvPr>
          <p:cNvSpPr txBox="1"/>
          <p:nvPr/>
        </p:nvSpPr>
        <p:spPr>
          <a:xfrm>
            <a:off x="11887200" y="2476500"/>
            <a:ext cx="5715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사운드 설정의 크기 조작만이 아닌 사운드를 완전히 배제하고 플레이하고 싶어할 경우를 고려하여 </a:t>
            </a:r>
            <a:r>
              <a:rPr lang="en-US" altLang="ko-KR" sz="2400" b="1" dirty="0"/>
              <a:t>mute </a:t>
            </a:r>
            <a:r>
              <a:rPr lang="ko-KR" altLang="en-US" sz="2400" b="1" dirty="0"/>
              <a:t>체크박스 기능을 추가함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05A927C-5190-8C6C-8A93-276C8EDA55EE}"/>
              </a:ext>
            </a:extLst>
          </p:cNvPr>
          <p:cNvSpPr/>
          <p:nvPr/>
        </p:nvSpPr>
        <p:spPr>
          <a:xfrm>
            <a:off x="5410200" y="40005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377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108200"/>
            <a:ext cx="10668000" cy="60706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UI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설계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 - </a:t>
            </a:r>
            <a:r>
              <a:rPr lang="ko-KR" altLang="en-US" sz="3800" b="0" i="0" u="none" strike="noStrike" spc="-100" dirty="0">
                <a:solidFill>
                  <a:srgbClr val="424835"/>
                </a:solidFill>
                <a:ea typeface="Noto Sans CJK KR Bold"/>
              </a:rPr>
              <a:t>상점</a:t>
            </a: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8CDE01-AA05-A9B0-37BB-03C0531D13FA}"/>
              </a:ext>
            </a:extLst>
          </p:cNvPr>
          <p:cNvSpPr txBox="1"/>
          <p:nvPr/>
        </p:nvSpPr>
        <p:spPr>
          <a:xfrm>
            <a:off x="11856212" y="4076700"/>
            <a:ext cx="6172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아이템 이미지 표현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더블 클릭으로 아이템을 장바구니로 담을 수 있음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8DF26B6-E883-3555-3D8A-4155B7654645}"/>
              </a:ext>
            </a:extLst>
          </p:cNvPr>
          <p:cNvSpPr/>
          <p:nvPr/>
        </p:nvSpPr>
        <p:spPr>
          <a:xfrm>
            <a:off x="268732" y="51689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EE5968F-D5AC-50F7-E53E-A52B6FDD8E66}"/>
              </a:ext>
            </a:extLst>
          </p:cNvPr>
          <p:cNvSpPr/>
          <p:nvPr/>
        </p:nvSpPr>
        <p:spPr>
          <a:xfrm>
            <a:off x="268732" y="60706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95984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066925"/>
            <a:ext cx="10945235" cy="626745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UI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설계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 - </a:t>
            </a:r>
            <a:r>
              <a:rPr lang="ko-KR" altLang="en-US" sz="3800" b="0" i="0" u="none" strike="noStrike" spc="-100" dirty="0" err="1">
                <a:solidFill>
                  <a:srgbClr val="424835"/>
                </a:solidFill>
                <a:ea typeface="Noto Sans CJK KR Bold"/>
              </a:rPr>
              <a:t>결과창</a:t>
            </a: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117470-89FD-31BA-819D-689C65C171C4}"/>
              </a:ext>
            </a:extLst>
          </p:cNvPr>
          <p:cNvSpPr txBox="1"/>
          <p:nvPr/>
        </p:nvSpPr>
        <p:spPr>
          <a:xfrm>
            <a:off x="11874500" y="3695700"/>
            <a:ext cx="6400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죽은 자리의 배경화면 위에 사망 화면이 나타남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팀원 이미지 선택 시 아래 </a:t>
            </a:r>
            <a:r>
              <a:rPr lang="ko-KR" altLang="en-US" sz="2400" b="1" dirty="0" err="1"/>
              <a:t>스킬트리</a:t>
            </a:r>
            <a:r>
              <a:rPr lang="ko-KR" altLang="en-US" sz="2400" b="1" dirty="0"/>
              <a:t> 이미지 창에 그 팀원의 </a:t>
            </a:r>
            <a:r>
              <a:rPr lang="ko-KR" altLang="en-US" sz="2400" b="1" dirty="0" err="1"/>
              <a:t>스킬트리가</a:t>
            </a:r>
            <a:r>
              <a:rPr lang="ko-KR" altLang="en-US" sz="2400" b="1" dirty="0"/>
              <a:t> 나타남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28C9511-39AA-F12E-20C2-37BF2045A140}"/>
              </a:ext>
            </a:extLst>
          </p:cNvPr>
          <p:cNvSpPr/>
          <p:nvPr/>
        </p:nvSpPr>
        <p:spPr>
          <a:xfrm>
            <a:off x="3657600" y="71247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8690AA80-6349-EC65-4D4F-B5A7FA7D49E7}"/>
              </a:ext>
            </a:extLst>
          </p:cNvPr>
          <p:cNvSpPr/>
          <p:nvPr/>
        </p:nvSpPr>
        <p:spPr>
          <a:xfrm>
            <a:off x="5701217" y="67437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1785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UI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설계</a:t>
            </a: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 - </a:t>
            </a:r>
            <a:r>
              <a:rPr lang="ko-KR" altLang="en-US" sz="3800" b="0" i="0" u="none" strike="noStrike" spc="-100" dirty="0" err="1">
                <a:solidFill>
                  <a:srgbClr val="424835"/>
                </a:solidFill>
                <a:latin typeface="Noto Sans CJK KR Bold" panose="020B0600000101010101" charset="-127"/>
                <a:ea typeface="Noto Sans CJK KR Bold" panose="020B0600000101010101" charset="-127"/>
              </a:rPr>
              <a:t>스킬창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 panose="020B0600000101010101" charset="-127"/>
              <a:ea typeface="Noto Sans CJK KR Bold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FF2FB51-A641-3EFF-CAFC-8139D92862A5}"/>
              </a:ext>
            </a:extLst>
          </p:cNvPr>
          <p:cNvSpPr/>
          <p:nvPr/>
        </p:nvSpPr>
        <p:spPr>
          <a:xfrm>
            <a:off x="3733800" y="30099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60146D-7850-CF48-38EA-0C3CD5B760C5}"/>
              </a:ext>
            </a:extLst>
          </p:cNvPr>
          <p:cNvSpPr txBox="1"/>
          <p:nvPr/>
        </p:nvSpPr>
        <p:spPr>
          <a:xfrm>
            <a:off x="12573000" y="3695700"/>
            <a:ext cx="4724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1. </a:t>
            </a:r>
            <a:r>
              <a:rPr lang="ko-KR" altLang="en-US" sz="2400" b="1" dirty="0"/>
              <a:t>스킬 포인트는 좌클릭으로 찍고 </a:t>
            </a:r>
            <a:r>
              <a:rPr lang="ko-KR" altLang="en-US" sz="2400" b="1" dirty="0" err="1"/>
              <a:t>우클릭으로</a:t>
            </a:r>
            <a:r>
              <a:rPr lang="ko-KR" altLang="en-US" sz="2400" b="1" dirty="0"/>
              <a:t> 스킬 취소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0140B40-4829-1F88-D098-5F0BC373F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681734"/>
            <a:ext cx="9974067" cy="684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4289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UI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설계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 – </a:t>
            </a:r>
            <a:r>
              <a:rPr lang="ko-KR" altLang="en-US" sz="3800" b="0" i="0" u="none" strike="noStrike" spc="-100" dirty="0">
                <a:solidFill>
                  <a:srgbClr val="424835"/>
                </a:solidFill>
                <a:ea typeface="Noto Sans CJK KR Bold"/>
              </a:rPr>
              <a:t>팀원 선택 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1</a:t>
            </a: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 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BE28759-1CE8-713A-88C7-514FFA051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771171"/>
            <a:ext cx="10040751" cy="685895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245D8058-2C91-CE23-0D31-90D372F81864}"/>
              </a:ext>
            </a:extLst>
          </p:cNvPr>
          <p:cNvSpPr/>
          <p:nvPr/>
        </p:nvSpPr>
        <p:spPr>
          <a:xfrm>
            <a:off x="1219200" y="2888996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FC287AB-D259-799D-DD60-B9263A81785C}"/>
              </a:ext>
            </a:extLst>
          </p:cNvPr>
          <p:cNvSpPr/>
          <p:nvPr/>
        </p:nvSpPr>
        <p:spPr>
          <a:xfrm>
            <a:off x="8763000" y="3396996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2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3C0B5F14-916E-F846-50B5-237CCAA20651}"/>
              </a:ext>
            </a:extLst>
          </p:cNvPr>
          <p:cNvSpPr/>
          <p:nvPr/>
        </p:nvSpPr>
        <p:spPr>
          <a:xfrm>
            <a:off x="5581904" y="75057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3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57D4F2-2FB3-2843-3651-BD30C6536D25}"/>
              </a:ext>
            </a:extLst>
          </p:cNvPr>
          <p:cNvSpPr txBox="1"/>
          <p:nvPr/>
        </p:nvSpPr>
        <p:spPr>
          <a:xfrm>
            <a:off x="11125200" y="3182620"/>
            <a:ext cx="61722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/>
              <a:t>해당 캐릭터의 공격 유형을 보여줌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캐릭터의 일러스트를 누르면 캐릭터의 스토리가 나오도록 설계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r>
              <a:rPr lang="ko-KR" altLang="en-US" sz="2400" b="1" dirty="0"/>
              <a:t>이 버튼을 누르면 새로운 동료가 랜덤하게 등장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en-US" altLang="ko-KR" sz="2400" b="1" dirty="0"/>
          </a:p>
          <a:p>
            <a:pPr marL="342900" indent="-342900">
              <a:buAutoNum type="arabicPeriod"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7932314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E1C7F-B8FB-4F08-782F-CE081F31D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0A4655BB-B09B-649D-287B-0F49A47A5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FF5FB9AB-39BA-1B56-8677-9F08DBFED4C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26100" y="5194300"/>
            <a:ext cx="7023100" cy="25400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75A9FA61-31AC-967C-79A8-A309FFA2D2E6}"/>
              </a:ext>
            </a:extLst>
          </p:cNvPr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UI </a:t>
            </a:r>
            <a:r>
              <a:rPr 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설계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ea typeface="Noto Sans CJK KR Bold"/>
              </a:rPr>
              <a:t> – </a:t>
            </a:r>
            <a:r>
              <a:rPr lang="ko-KR" altLang="en-US" sz="3800" b="0" i="0" u="none" strike="noStrike" spc="-100" dirty="0">
                <a:solidFill>
                  <a:srgbClr val="424835"/>
                </a:solidFill>
                <a:ea typeface="Noto Sans CJK KR Bold"/>
              </a:rPr>
              <a:t>팀원 선택 </a:t>
            </a:r>
            <a:r>
              <a:rPr lang="en-US" altLang="ko-KR" sz="3800" spc="-100" dirty="0">
                <a:solidFill>
                  <a:srgbClr val="424835"/>
                </a:solidFill>
                <a:ea typeface="Noto Sans CJK KR Bold"/>
              </a:rPr>
              <a:t>2</a:t>
            </a:r>
            <a:r>
              <a:rPr 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 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7BEE58A-5894-D38E-69DD-36C4AC09F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732593"/>
            <a:ext cx="10012172" cy="6858957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0CB96B64-8620-B98E-BAB3-4B37FB43C696}"/>
              </a:ext>
            </a:extLst>
          </p:cNvPr>
          <p:cNvSpPr/>
          <p:nvPr/>
        </p:nvSpPr>
        <p:spPr>
          <a:xfrm>
            <a:off x="4206875" y="2781300"/>
            <a:ext cx="508000" cy="5080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1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EB0726-20B3-6A43-4E1F-5F4EF52EB14D}"/>
              </a:ext>
            </a:extLst>
          </p:cNvPr>
          <p:cNvSpPr txBox="1"/>
          <p:nvPr/>
        </p:nvSpPr>
        <p:spPr>
          <a:xfrm>
            <a:off x="11125200" y="3182620"/>
            <a:ext cx="617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b="1" dirty="0" err="1"/>
              <a:t>리롤</a:t>
            </a:r>
            <a:r>
              <a:rPr lang="ko-KR" altLang="en-US" sz="2400" b="1" dirty="0"/>
              <a:t> 버튼이 눌린 뒤 새로운 팀원을 바뀐 것을 확인할 수 있음</a:t>
            </a:r>
            <a:endParaRPr lang="en-US" altLang="ko-KR" sz="2400" b="1" dirty="0"/>
          </a:p>
          <a:p>
            <a:pPr marL="342900" indent="-342900">
              <a:buAutoNum type="arabicPeriod"/>
            </a:pP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1981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7018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5676900" y="5207000"/>
            <a:ext cx="70231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829800" y="4813300"/>
            <a:ext cx="7924800" cy="1041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424835"/>
              </a:buClr>
              <a:buFont typeface="Arial"/>
              <a:buChar char="●"/>
            </a:pP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기존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로그라이트의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장점은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둔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채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단점을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보완하는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방향으로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 </a:t>
            </a:r>
          </a:p>
          <a:p>
            <a:pPr lvl="0" algn="l">
              <a:lnSpc>
                <a:spcPct val="166000"/>
              </a:lnSpc>
            </a:pP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     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개발이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목표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68400" y="4203700"/>
            <a:ext cx="7950200" cy="2870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342900" lvl="0" indent="-342900" algn="l">
              <a:lnSpc>
                <a:spcPct val="166000"/>
              </a:lnSpc>
              <a:buClr>
                <a:srgbClr val="424835"/>
              </a:buClr>
              <a:buFont typeface="Arial"/>
              <a:buChar char="●"/>
            </a:pP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기존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로그라이트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장르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게임의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단점들</a:t>
            </a:r>
            <a:b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</a:b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-&gt;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플레이어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혼자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모험을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하는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경우가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많다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. </a:t>
            </a:r>
            <a:b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</a:b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-&gt;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플레이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후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다시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원점으로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돌아가는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것이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특징인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로그라이트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특성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상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성취감을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얻을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요소가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적음</a:t>
            </a:r>
            <a:b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</a:b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-&gt;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반복적인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플레이에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다소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지루함을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느낄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수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Light"/>
              </a:rPr>
              <a:t>있음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8400" y="3568700"/>
            <a:ext cx="79502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424835"/>
                </a:solidFill>
                <a:ea typeface="Noto Sans CJK KR Bold"/>
              </a:rPr>
              <a:t>기존</a:t>
            </a:r>
            <a:r>
              <a:rPr lang="en-US" sz="24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400" b="0" i="0" u="none" strike="noStrike" spc="-100">
                <a:solidFill>
                  <a:srgbClr val="424835"/>
                </a:solidFill>
                <a:ea typeface="Noto Sans CJK KR Bold"/>
              </a:rPr>
              <a:t>로그라이트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829800" y="3568700"/>
            <a:ext cx="79248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2400" b="0" i="0" u="none" strike="noStrike" spc="-100">
                <a:solidFill>
                  <a:srgbClr val="424835"/>
                </a:solidFill>
                <a:ea typeface="Noto Sans CJK KR Bold"/>
              </a:rPr>
              <a:t>목표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5000" y="2247900"/>
            <a:ext cx="7975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3000" b="1" i="0" u="none" strike="noStrike" spc="-100">
                <a:solidFill>
                  <a:srgbClr val="424835"/>
                </a:solidFill>
                <a:latin typeface="Noto Sans CJK KR Bold"/>
              </a:rPr>
              <a:t>1) </a:t>
            </a:r>
            <a:r>
              <a:rPr lang="ko-KR" sz="3000" b="1" i="0" u="none" strike="noStrike" spc="-100">
                <a:solidFill>
                  <a:srgbClr val="424835"/>
                </a:solidFill>
                <a:ea typeface="Noto Sans CJK KR Bold"/>
              </a:rPr>
              <a:t>개발</a:t>
            </a:r>
            <a:r>
              <a:rPr lang="en-US" sz="3000" b="1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1" i="0" u="none" strike="noStrike" spc="-100">
                <a:solidFill>
                  <a:srgbClr val="424835"/>
                </a:solidFill>
                <a:ea typeface="Noto Sans CJK KR Bold"/>
              </a:rPr>
              <a:t>동기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91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3" name="TextBox 3"/>
          <p:cNvSpPr txBox="1"/>
          <p:nvPr/>
        </p:nvSpPr>
        <p:spPr>
          <a:xfrm>
            <a:off x="3124200" y="4368800"/>
            <a:ext cx="11887200" cy="162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9100" b="0" i="0" u="none" strike="noStrike" dirty="0">
                <a:solidFill>
                  <a:srgbClr val="424835"/>
                </a:solidFill>
                <a:latin typeface="Noto Sans CJK KR Bold"/>
              </a:rPr>
              <a:t>7. </a:t>
            </a:r>
            <a:r>
              <a:rPr lang="ko-KR" altLang="en-US" sz="9100" dirty="0">
                <a:solidFill>
                  <a:srgbClr val="424835"/>
                </a:solidFill>
                <a:latin typeface="Noto Sans CJK KR Bold"/>
              </a:rPr>
              <a:t>프로젝트 진행도</a:t>
            </a:r>
            <a:endParaRPr lang="en-US" sz="9100" b="0" i="0" u="none" strike="noStrike" dirty="0">
              <a:solidFill>
                <a:srgbClr val="424835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9996038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14" y="18669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-838200" y="3429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프로젝트 진행도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0600" y="2053667"/>
            <a:ext cx="4023592" cy="2971800"/>
          </a:xfrm>
          <a:prstGeom prst="rect">
            <a:avLst/>
          </a:prstGeom>
        </p:spPr>
      </p:pic>
      <p:sp>
        <p:nvSpPr>
          <p:cNvPr id="7" name="TextBox 5"/>
          <p:cNvSpPr txBox="1"/>
          <p:nvPr/>
        </p:nvSpPr>
        <p:spPr>
          <a:xfrm>
            <a:off x="3022516" y="2073417"/>
            <a:ext cx="2212288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spc="-100">
                <a:solidFill>
                  <a:srgbClr val="424835"/>
                </a:solidFill>
                <a:latin typeface="Noto Sans CJK KR Bold"/>
              </a:rPr>
              <a:t>한국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104" y="2073417"/>
            <a:ext cx="4024086" cy="299294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2516" y="5561588"/>
            <a:ext cx="4252673" cy="3124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24593" y="6324424"/>
            <a:ext cx="1962107" cy="14414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36104" y="6306607"/>
            <a:ext cx="1978950" cy="145382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010901" y="5378450"/>
            <a:ext cx="4330136" cy="3181108"/>
          </a:xfrm>
          <a:prstGeom prst="rect">
            <a:avLst/>
          </a:prstGeom>
        </p:spPr>
      </p:pic>
      <p:sp>
        <p:nvSpPr>
          <p:cNvPr id="15" name="TextBox 5"/>
          <p:cNvSpPr txBox="1"/>
          <p:nvPr/>
        </p:nvSpPr>
        <p:spPr>
          <a:xfrm>
            <a:off x="5715000" y="810079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디자인</a:t>
            </a:r>
            <a:r>
              <a:rPr lang="en-US" altLang="ko-KR" sz="3800" spc="-100" dirty="0">
                <a:solidFill>
                  <a:srgbClr val="424835"/>
                </a:solidFill>
                <a:latin typeface="Noto Sans CJK KR Bold"/>
              </a:rPr>
              <a:t>(</a:t>
            </a: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스테이지</a:t>
            </a:r>
            <a:r>
              <a:rPr lang="en-US" altLang="ko-KR" sz="3800" spc="-100" dirty="0">
                <a:solidFill>
                  <a:srgbClr val="424835"/>
                </a:solidFill>
                <a:latin typeface="Noto Sans CJK KR Bold"/>
              </a:rPr>
              <a:t>)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sp>
        <p:nvSpPr>
          <p:cNvPr id="16" name="TextBox 5"/>
          <p:cNvSpPr txBox="1"/>
          <p:nvPr/>
        </p:nvSpPr>
        <p:spPr>
          <a:xfrm>
            <a:off x="13565958" y="2280246"/>
            <a:ext cx="2212288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이집트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sp>
        <p:nvSpPr>
          <p:cNvPr id="17" name="TextBox 5"/>
          <p:cNvSpPr txBox="1"/>
          <p:nvPr/>
        </p:nvSpPr>
        <p:spPr>
          <a:xfrm>
            <a:off x="1097306" y="5829300"/>
            <a:ext cx="2212288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유럽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sp>
        <p:nvSpPr>
          <p:cNvPr id="18" name="줄무늬가 있는 오른쪽 화살표 17"/>
          <p:cNvSpPr/>
          <p:nvPr/>
        </p:nvSpPr>
        <p:spPr>
          <a:xfrm>
            <a:off x="8534400" y="8267700"/>
            <a:ext cx="2438400" cy="291858"/>
          </a:xfrm>
          <a:prstGeom prst="stripedRightArrow">
            <a:avLst>
              <a:gd name="adj1" fmla="val 45648"/>
              <a:gd name="adj2" fmla="val 362215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9871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1" y="1896182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-838200" y="3429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프로젝트 진행도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sp>
        <p:nvSpPr>
          <p:cNvPr id="7" name="TextBox 5"/>
          <p:cNvSpPr txBox="1"/>
          <p:nvPr/>
        </p:nvSpPr>
        <p:spPr>
          <a:xfrm>
            <a:off x="11333394" y="8353033"/>
            <a:ext cx="3292281" cy="12393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000" spc="-100">
                <a:solidFill>
                  <a:srgbClr val="424835"/>
                </a:solidFill>
                <a:latin typeface="Noto Sans CJK KR Bold"/>
              </a:rPr>
              <a:t>속성을 변경</a:t>
            </a:r>
            <a:endParaRPr lang="en-US" sz="20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715000" y="810079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디자인</a:t>
            </a:r>
            <a:r>
              <a:rPr lang="en-US" altLang="ko-KR" sz="3800" spc="-100" dirty="0">
                <a:solidFill>
                  <a:srgbClr val="424835"/>
                </a:solidFill>
                <a:latin typeface="Noto Sans CJK KR Bold"/>
              </a:rPr>
              <a:t>(</a:t>
            </a: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캐릭터</a:t>
            </a:r>
            <a:r>
              <a:rPr lang="en-US" altLang="ko-KR" sz="3800" spc="-100" dirty="0">
                <a:solidFill>
                  <a:srgbClr val="424835"/>
                </a:solidFill>
                <a:latin typeface="Noto Sans CJK KR Bold"/>
              </a:rPr>
              <a:t>)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sp>
        <p:nvSpPr>
          <p:cNvPr id="17" name="TextBox 5"/>
          <p:cNvSpPr txBox="1"/>
          <p:nvPr/>
        </p:nvSpPr>
        <p:spPr>
          <a:xfrm rot="19540669">
            <a:off x="1956233" y="3229874"/>
            <a:ext cx="2090222" cy="1720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400" spc="-100" dirty="0">
                <a:solidFill>
                  <a:srgbClr val="424835"/>
                </a:solidFill>
                <a:latin typeface="Noto Sans CJK KR Bold"/>
              </a:rPr>
              <a:t>원거리에서</a:t>
            </a: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altLang="en-US" sz="1400" spc="-100" dirty="0">
                <a:solidFill>
                  <a:srgbClr val="424835"/>
                </a:solidFill>
                <a:latin typeface="Noto Sans CJK KR Bold"/>
              </a:rPr>
              <a:t>근접으로</a:t>
            </a:r>
            <a:endParaRPr lang="en-US" sz="14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sp>
        <p:nvSpPr>
          <p:cNvPr id="18" name="줄무늬가 있는 오른쪽 화살표 17"/>
          <p:cNvSpPr/>
          <p:nvPr/>
        </p:nvSpPr>
        <p:spPr>
          <a:xfrm rot="19119579">
            <a:off x="3053365" y="4605077"/>
            <a:ext cx="539750" cy="247861"/>
          </a:xfrm>
          <a:prstGeom prst="stripedRightArrow">
            <a:avLst>
              <a:gd name="adj1" fmla="val 45648"/>
              <a:gd name="adj2" fmla="val 91514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060461"/>
            <a:ext cx="2379277" cy="263597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334079"/>
            <a:ext cx="2236451" cy="247774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0036" y="5407732"/>
            <a:ext cx="2326415" cy="257741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9628" y="2505421"/>
            <a:ext cx="900346" cy="99748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9628" y="3561718"/>
            <a:ext cx="900346" cy="99748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57728" y="6149477"/>
            <a:ext cx="987394" cy="1093924"/>
          </a:xfrm>
          <a:prstGeom prst="rect">
            <a:avLst/>
          </a:prstGeom>
        </p:spPr>
      </p:pic>
      <p:sp>
        <p:nvSpPr>
          <p:cNvPr id="21" name="줄무늬가 있는 오른쪽 화살표 20"/>
          <p:cNvSpPr/>
          <p:nvPr/>
        </p:nvSpPr>
        <p:spPr>
          <a:xfrm rot="2187973">
            <a:off x="3032413" y="6195183"/>
            <a:ext cx="539750" cy="247861"/>
          </a:xfrm>
          <a:prstGeom prst="stripedRightArrow">
            <a:avLst>
              <a:gd name="adj1" fmla="val 45648"/>
              <a:gd name="adj2" fmla="val 91514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5"/>
          <p:cNvSpPr txBox="1"/>
          <p:nvPr/>
        </p:nvSpPr>
        <p:spPr>
          <a:xfrm rot="2329782">
            <a:off x="1743293" y="7139761"/>
            <a:ext cx="2090222" cy="17208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1400" spc="-100" dirty="0">
                <a:solidFill>
                  <a:srgbClr val="424835"/>
                </a:solidFill>
                <a:latin typeface="Noto Sans CJK KR Bold"/>
              </a:rPr>
              <a:t>원거리에서</a:t>
            </a: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altLang="en-US" sz="1400" spc="-100" dirty="0">
                <a:solidFill>
                  <a:srgbClr val="424835"/>
                </a:solidFill>
                <a:latin typeface="Noto Sans CJK KR Bold"/>
              </a:rPr>
              <a:t>더 강한 원거리로</a:t>
            </a:r>
            <a:endParaRPr lang="en-US" sz="14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45585" y="4060460"/>
            <a:ext cx="2281645" cy="25187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55117" y="6464430"/>
            <a:ext cx="978277" cy="1076297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20028" y="2334079"/>
            <a:ext cx="2306336" cy="255516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70895" y="5421937"/>
            <a:ext cx="2313595" cy="256320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06002" y="2505421"/>
            <a:ext cx="855958" cy="94206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827716" y="3566209"/>
            <a:ext cx="910519" cy="9929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37303" y="5594838"/>
            <a:ext cx="828146" cy="92841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37303" y="6713510"/>
            <a:ext cx="828146" cy="906266"/>
          </a:xfrm>
          <a:prstGeom prst="rect">
            <a:avLst/>
          </a:prstGeom>
        </p:spPr>
      </p:pic>
      <p:sp>
        <p:nvSpPr>
          <p:cNvPr id="31" name="줄무늬가 있는 오른쪽 화살표 30"/>
          <p:cNvSpPr/>
          <p:nvPr/>
        </p:nvSpPr>
        <p:spPr>
          <a:xfrm rot="19119579">
            <a:off x="12479188" y="4494009"/>
            <a:ext cx="539750" cy="247861"/>
          </a:xfrm>
          <a:prstGeom prst="stripedRightArrow">
            <a:avLst>
              <a:gd name="adj1" fmla="val 45648"/>
              <a:gd name="adj2" fmla="val 91514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줄무늬가 있는 오른쪽 화살표 31"/>
          <p:cNvSpPr/>
          <p:nvPr/>
        </p:nvSpPr>
        <p:spPr>
          <a:xfrm rot="2187973">
            <a:off x="12543226" y="6520268"/>
            <a:ext cx="539750" cy="247861"/>
          </a:xfrm>
          <a:prstGeom prst="stripedRightArrow">
            <a:avLst>
              <a:gd name="adj1" fmla="val 45648"/>
              <a:gd name="adj2" fmla="val 91514"/>
            </a:avLst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60644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214" y="18669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sp>
        <p:nvSpPr>
          <p:cNvPr id="5" name="TextBox 5"/>
          <p:cNvSpPr txBox="1"/>
          <p:nvPr/>
        </p:nvSpPr>
        <p:spPr>
          <a:xfrm>
            <a:off x="-838200" y="3429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프로젝트 진행도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sp>
        <p:nvSpPr>
          <p:cNvPr id="15" name="TextBox 5"/>
          <p:cNvSpPr txBox="1"/>
          <p:nvPr/>
        </p:nvSpPr>
        <p:spPr>
          <a:xfrm>
            <a:off x="5715000" y="810079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디자인</a:t>
            </a:r>
            <a:r>
              <a:rPr lang="en-US" altLang="ko-KR" sz="3800" spc="-100" dirty="0">
                <a:solidFill>
                  <a:srgbClr val="424835"/>
                </a:solidFill>
                <a:latin typeface="Noto Sans CJK KR Bold"/>
              </a:rPr>
              <a:t>(</a:t>
            </a: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몬스터</a:t>
            </a:r>
            <a:r>
              <a:rPr lang="en-US" altLang="ko-KR" sz="3800" spc="-100" dirty="0">
                <a:solidFill>
                  <a:srgbClr val="424835"/>
                </a:solidFill>
                <a:latin typeface="Noto Sans CJK KR Bold"/>
              </a:rPr>
              <a:t>)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628900"/>
            <a:ext cx="2274593" cy="2520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86" y="5350671"/>
            <a:ext cx="2274593" cy="2520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400" y="2095500"/>
            <a:ext cx="2599535" cy="28800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0521" y="2628900"/>
            <a:ext cx="2234688" cy="25200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0415" y="5378450"/>
            <a:ext cx="2294794" cy="25200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25400" y="2095500"/>
            <a:ext cx="3916541" cy="288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6093" y="2628900"/>
            <a:ext cx="2279044" cy="252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57908" y="5378450"/>
            <a:ext cx="2274593" cy="252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425632" y="5198450"/>
            <a:ext cx="2599535" cy="2880000"/>
          </a:xfrm>
          <a:prstGeom prst="rect">
            <a:avLst/>
          </a:prstGeom>
        </p:spPr>
      </p:pic>
      <p:sp>
        <p:nvSpPr>
          <p:cNvPr id="24" name="TextBox 5"/>
          <p:cNvSpPr txBox="1"/>
          <p:nvPr/>
        </p:nvSpPr>
        <p:spPr>
          <a:xfrm>
            <a:off x="4764335" y="7791450"/>
            <a:ext cx="8704902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3800" spc="-100" dirty="0">
                <a:solidFill>
                  <a:srgbClr val="424835"/>
                </a:solidFill>
                <a:latin typeface="Noto Sans CJK KR Bold"/>
              </a:rPr>
              <a:t>5</a:t>
            </a:r>
            <a:r>
              <a:rPr lang="ko-KR" altLang="en-US" sz="3800" spc="-100" dirty="0">
                <a:solidFill>
                  <a:srgbClr val="424835"/>
                </a:solidFill>
                <a:latin typeface="Noto Sans CJK KR Bold"/>
              </a:rPr>
              <a:t>개의 스테이지 </a:t>
            </a:r>
            <a:endParaRPr lang="en-US" altLang="ko-KR" sz="3800" spc="-100" dirty="0">
              <a:solidFill>
                <a:srgbClr val="424835"/>
              </a:solidFill>
              <a:latin typeface="Noto Sans CJK KR Bold"/>
            </a:endParaRPr>
          </a:p>
          <a:p>
            <a:pPr lvl="0" algn="ctr">
              <a:lnSpc>
                <a:spcPct val="99600"/>
              </a:lnSpc>
            </a:pPr>
            <a:r>
              <a:rPr lang="ko-KR" alt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각 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4 </a:t>
            </a:r>
            <a:r>
              <a:rPr lang="ko-KR" alt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종류의 일반 </a:t>
            </a:r>
            <a:r>
              <a:rPr lang="ko-KR" altLang="en-US" sz="3800" b="0" i="0" u="none" strike="noStrike" spc="-100" dirty="0" err="1">
                <a:solidFill>
                  <a:srgbClr val="424835"/>
                </a:solidFill>
                <a:latin typeface="Noto Sans CJK KR Bold"/>
              </a:rPr>
              <a:t>몹</a:t>
            </a:r>
            <a:r>
              <a:rPr lang="ko-KR" alt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en-US" altLang="ko-KR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+ </a:t>
            </a:r>
            <a:r>
              <a:rPr lang="ko-KR" alt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보스 몬스터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126648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-838200" y="3429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3800" b="0" i="0" u="none" strike="noStrike" spc="-100" dirty="0">
                <a:solidFill>
                  <a:srgbClr val="424835"/>
                </a:solidFill>
                <a:latin typeface="Noto Sans CJK KR Bold"/>
              </a:rPr>
              <a:t>프로젝트 진행도</a:t>
            </a:r>
            <a:endParaRPr lang="en-US" sz="3800" b="0" i="0" u="none" strike="noStrike" spc="-100" dirty="0">
              <a:solidFill>
                <a:srgbClr val="424835"/>
              </a:solidFill>
              <a:latin typeface="Noto Sans CJK KR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82C0A5-A155-230E-DD44-CAFB9A5B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291249"/>
            <a:ext cx="8883419" cy="970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532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5FDE385-E127-75A1-786F-223AD6DD37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399569"/>
            <a:ext cx="9669224" cy="34485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6295DE4-BFE6-D8F6-7B79-BD7CA5F1A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0" y="3848100"/>
            <a:ext cx="9678751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188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00"/>
            <a:ext cx="182880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0500" y="3492500"/>
            <a:ext cx="4813300" cy="314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600" y="3835400"/>
            <a:ext cx="6946900" cy="2413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90500" y="2857500"/>
            <a:ext cx="4584700" cy="458470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2.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개발</a:t>
            </a: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환경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3.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주요</a:t>
            </a: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기능</a:t>
            </a: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 (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특징</a:t>
            </a: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892300"/>
            <a:ext cx="163068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8610600" y="5524500"/>
            <a:ext cx="6972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2984500" y="5422900"/>
            <a:ext cx="6972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100" y="4241800"/>
            <a:ext cx="4559300" cy="3200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2900" y="4559300"/>
            <a:ext cx="5219700" cy="256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19000" y="4102100"/>
            <a:ext cx="4686300" cy="3479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2827000" y="2743200"/>
            <a:ext cx="37465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덱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빌딩식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성장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시스템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24700" y="2743200"/>
            <a:ext cx="4419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424835"/>
                </a:solidFill>
                <a:ea typeface="Noto Sans CJK KR Bold"/>
              </a:rPr>
              <a:t>스테이지</a:t>
            </a:r>
            <a:r>
              <a:rPr lang="en-US" sz="25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500" b="0" i="0" u="none" strike="noStrike" spc="-100">
                <a:solidFill>
                  <a:srgbClr val="424835"/>
                </a:solidFill>
                <a:ea typeface="Noto Sans CJK KR Bold"/>
              </a:rPr>
              <a:t>구성</a:t>
            </a:r>
            <a:r>
              <a:rPr lang="en-US" sz="2500" b="0" i="0" u="none" strike="noStrike" spc="-100">
                <a:solidFill>
                  <a:srgbClr val="424835"/>
                </a:solidFill>
                <a:latin typeface="Noto Sans CJK KR Bold"/>
              </a:rPr>
              <a:t> &amp; Time running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43200" y="2743200"/>
            <a:ext cx="20066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팀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태그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기능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85900" y="7759700"/>
            <a:ext cx="2273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출처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: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원신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플레이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화면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96100" y="7708900"/>
            <a:ext cx="2273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출처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: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생성형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AI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433300" y="7785100"/>
            <a:ext cx="22733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출처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: 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3.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주요</a:t>
            </a: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기능</a:t>
            </a: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 (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특징</a:t>
            </a: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)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0" y="1892300"/>
            <a:ext cx="16306800" cy="7023100"/>
          </a:xfrm>
          <a:prstGeom prst="rect">
            <a:avLst/>
          </a:prstGeom>
          <a:effectLst>
            <a:outerShdw blurRad="491667" dir="5400000">
              <a:srgbClr val="000000">
                <a:alpha val="19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8610600" y="5524500"/>
            <a:ext cx="6972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 rot="5400000">
            <a:off x="2984500" y="5422900"/>
            <a:ext cx="6972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200" y="3568700"/>
            <a:ext cx="4521200" cy="2057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500" y="5537200"/>
            <a:ext cx="4622800" cy="1600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6400" y="3568700"/>
            <a:ext cx="4813300" cy="27178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124700" y="2743200"/>
            <a:ext cx="4419600" cy="44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2500" b="0" i="0" u="none" strike="noStrike" spc="-100">
                <a:solidFill>
                  <a:srgbClr val="424835"/>
                </a:solidFill>
                <a:ea typeface="Noto Sans CJK KR Bold"/>
              </a:rPr>
              <a:t>스테이지</a:t>
            </a:r>
            <a:r>
              <a:rPr lang="en-US" sz="25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2500" b="0" i="0" u="none" strike="noStrike" spc="-100">
                <a:solidFill>
                  <a:srgbClr val="424835"/>
                </a:solidFill>
                <a:ea typeface="Noto Sans CJK KR Bold"/>
              </a:rPr>
              <a:t>구성</a:t>
            </a:r>
            <a:r>
              <a:rPr lang="en-US" sz="2500" b="0" i="0" u="none" strike="noStrike" spc="-100">
                <a:solidFill>
                  <a:srgbClr val="424835"/>
                </a:solidFill>
                <a:latin typeface="Noto Sans CJK KR Bold"/>
              </a:rPr>
              <a:t> &amp; Time running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85900" y="2451100"/>
            <a:ext cx="4737100" cy="1104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골드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시스템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및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시작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능력치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조정</a:t>
            </a:r>
            <a:r>
              <a:rPr lang="en-US" sz="3000" b="0" i="0" u="none" strike="noStrike" spc="-100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3000" b="0" i="0" u="none" strike="noStrike" spc="-100">
                <a:solidFill>
                  <a:srgbClr val="424835"/>
                </a:solidFill>
                <a:ea typeface="Noto Sans CJK KR Bold"/>
              </a:rPr>
              <a:t>기능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896100" y="7543800"/>
            <a:ext cx="2273300" cy="622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출처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: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전략적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팀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전투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TFT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20800" y="7708900"/>
            <a:ext cx="2870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출처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: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스컬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: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더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히어로</a:t>
            </a:r>
            <a:r>
              <a:rPr lang="en-US" sz="1700" b="0" i="0" u="none" strike="noStrike">
                <a:solidFill>
                  <a:srgbClr val="424835"/>
                </a:solidFill>
                <a:latin typeface="Noto Sans CJK KR Bold"/>
              </a:rPr>
              <a:t> </a:t>
            </a:r>
            <a:r>
              <a:rPr lang="ko-KR" sz="1700" b="0" i="0" u="none" strike="noStrike">
                <a:solidFill>
                  <a:srgbClr val="424835"/>
                </a:solidFill>
                <a:ea typeface="Noto Sans CJK KR Bold"/>
              </a:rPr>
              <a:t>슬레이어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908300"/>
            <a:ext cx="6642100" cy="454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18313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12200"/>
            <a:ext cx="18313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5029200" y="5232400"/>
            <a:ext cx="6972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0" y="3136900"/>
            <a:ext cx="6172200" cy="398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44600" y="7632700"/>
            <a:ext cx="6756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700" b="0" i="0" u="none" strike="noStrike">
                <a:solidFill>
                  <a:srgbClr val="424835"/>
                </a:solidFill>
                <a:ea typeface="Noto Sans CJK KR Regular"/>
              </a:rPr>
              <a:t>스컬</a:t>
            </a:r>
            <a:r>
              <a:rPr lang="en-US" sz="4700" b="0" i="0" u="none" strike="noStrike">
                <a:solidFill>
                  <a:srgbClr val="424835"/>
                </a:solidFill>
                <a:latin typeface="Noto Sans CJK KR Regular"/>
              </a:rPr>
              <a:t> : </a:t>
            </a:r>
            <a:r>
              <a:rPr lang="ko-KR" sz="4700" b="0" i="0" u="none" strike="noStrike">
                <a:solidFill>
                  <a:srgbClr val="424835"/>
                </a:solidFill>
                <a:ea typeface="Noto Sans CJK KR Regular"/>
              </a:rPr>
              <a:t>더</a:t>
            </a:r>
            <a:r>
              <a:rPr lang="en-US" sz="4700" b="0" i="0" u="none" strike="noStrike">
                <a:solidFill>
                  <a:srgbClr val="424835"/>
                </a:solidFill>
                <a:latin typeface="Noto Sans CJK KR Regular"/>
              </a:rPr>
              <a:t> </a:t>
            </a:r>
            <a:r>
              <a:rPr lang="ko-KR" sz="4700" b="0" i="0" u="none" strike="noStrike">
                <a:solidFill>
                  <a:srgbClr val="424835"/>
                </a:solidFill>
                <a:ea typeface="Noto Sans CJK KR Regular"/>
              </a:rPr>
              <a:t>히어로</a:t>
            </a:r>
            <a:r>
              <a:rPr lang="en-US" sz="4700" b="0" i="0" u="none" strike="noStrike">
                <a:solidFill>
                  <a:srgbClr val="424835"/>
                </a:solidFill>
                <a:latin typeface="Noto Sans CJK KR Regular"/>
              </a:rPr>
              <a:t> </a:t>
            </a:r>
            <a:r>
              <a:rPr lang="ko-KR" sz="4700" b="0" i="0" u="none" strike="noStrike">
                <a:solidFill>
                  <a:srgbClr val="424835"/>
                </a:solidFill>
                <a:ea typeface="Noto Sans CJK KR Regular"/>
              </a:rPr>
              <a:t>슬레이어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4.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벤치마킹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2641600"/>
            <a:ext cx="9004300" cy="4965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en-US" sz="2600" b="0" i="0" u="none" strike="noStrike" spc="-100" dirty="0">
              <a:solidFill>
                <a:srgbClr val="424835"/>
              </a:solidFill>
              <a:latin typeface="Noto Sans CJK KR Light"/>
            </a:endParaRPr>
          </a:p>
          <a:p>
            <a:pPr lvl="0" algn="l">
              <a:lnSpc>
                <a:spcPct val="124499"/>
              </a:lnSpc>
            </a:pPr>
            <a:r>
              <a:rPr lang="en-US" sz="2600" b="1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1" i="0" u="none" strike="noStrike" spc="-100" dirty="0">
                <a:solidFill>
                  <a:srgbClr val="424835"/>
                </a:solidFill>
                <a:ea typeface="Noto Sans CJK KR Light"/>
              </a:rPr>
              <a:t>벤치</a:t>
            </a:r>
            <a:r>
              <a:rPr lang="en-US" sz="2600" b="1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1" i="0" u="none" strike="noStrike" spc="-100" dirty="0" err="1">
                <a:solidFill>
                  <a:srgbClr val="424835"/>
                </a:solidFill>
                <a:ea typeface="Noto Sans CJK KR Light"/>
              </a:rPr>
              <a:t>마킹</a:t>
            </a:r>
            <a:r>
              <a:rPr lang="en-US" sz="2600" b="1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1" i="0" u="none" strike="noStrike" spc="-100" dirty="0">
                <a:solidFill>
                  <a:srgbClr val="424835"/>
                </a:solidFill>
                <a:ea typeface="Noto Sans CJK KR Light"/>
              </a:rPr>
              <a:t>포인트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:</a:t>
            </a:r>
          </a:p>
          <a:p>
            <a:pPr lvl="0" algn="l">
              <a:lnSpc>
                <a:spcPct val="124499"/>
              </a:lnSpc>
            </a:pP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  1.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무기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전환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시스템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-&gt;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본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프로젝트에서는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팀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전환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시스템</a:t>
            </a:r>
          </a:p>
          <a:p>
            <a:pPr lvl="0" algn="l">
              <a:lnSpc>
                <a:spcPct val="124499"/>
              </a:lnSpc>
            </a:pP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  2.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시작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스테이지에서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 err="1">
                <a:solidFill>
                  <a:srgbClr val="424835"/>
                </a:solidFill>
                <a:ea typeface="Noto Sans CJK KR Light"/>
              </a:rPr>
              <a:t>능력치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조정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기능</a:t>
            </a:r>
          </a:p>
          <a:p>
            <a:pPr lvl="0" algn="l">
              <a:lnSpc>
                <a:spcPct val="124499"/>
              </a:lnSpc>
            </a:pPr>
            <a:endParaRPr lang="ko-KR" sz="2600" b="0" i="0" u="none" strike="noStrike" spc="-100" dirty="0">
              <a:solidFill>
                <a:srgbClr val="424835"/>
              </a:solidFill>
              <a:ea typeface="Noto Sans CJK KR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E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0" y="2908300"/>
            <a:ext cx="6642100" cy="45466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400"/>
            <a:ext cx="18313400" cy="127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12200"/>
            <a:ext cx="18313400" cy="12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 rot="5400000">
            <a:off x="5029200" y="5232400"/>
            <a:ext cx="6972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6100" y="3149600"/>
            <a:ext cx="6172200" cy="39878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244600" y="7632700"/>
            <a:ext cx="6756400" cy="838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4700" b="0" i="0" u="none" strike="noStrike">
                <a:solidFill>
                  <a:srgbClr val="424835"/>
                </a:solidFill>
                <a:ea typeface="Noto Sans CJK KR Regular"/>
              </a:rPr>
              <a:t>원신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96000" y="622300"/>
            <a:ext cx="60833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3800" b="0" i="0" u="none" strike="noStrike" spc="-100">
                <a:solidFill>
                  <a:srgbClr val="424835"/>
                </a:solidFill>
                <a:latin typeface="Noto Sans CJK KR Bold"/>
              </a:rPr>
              <a:t>4.</a:t>
            </a:r>
            <a:r>
              <a:rPr lang="ko-KR" sz="3800" b="0" i="0" u="none" strike="noStrike" spc="-100">
                <a:solidFill>
                  <a:srgbClr val="424835"/>
                </a:solidFill>
                <a:ea typeface="Noto Sans CJK KR Bold"/>
              </a:rPr>
              <a:t>벤치마킹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144000" y="3416300"/>
            <a:ext cx="9004300" cy="342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endParaRPr lang="ko-KR" sz="2600" b="0" i="0" u="none" strike="noStrike" spc="-100" dirty="0">
              <a:solidFill>
                <a:srgbClr val="424835"/>
              </a:solidFill>
              <a:ea typeface="Noto Sans CJK KR Light"/>
            </a:endParaRPr>
          </a:p>
          <a:p>
            <a:pPr lvl="0" algn="l">
              <a:lnSpc>
                <a:spcPct val="124499"/>
              </a:lnSpc>
            </a:pPr>
            <a:r>
              <a:rPr lang="ko-KR" sz="2600" b="1" i="0" u="none" strike="noStrike" spc="-100" dirty="0">
                <a:solidFill>
                  <a:srgbClr val="424835"/>
                </a:solidFill>
                <a:ea typeface="Noto Sans CJK KR Light"/>
              </a:rPr>
              <a:t>벤치</a:t>
            </a:r>
            <a:r>
              <a:rPr lang="en-US" sz="2600" b="1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1" i="0" u="none" strike="noStrike" spc="-100" dirty="0">
                <a:solidFill>
                  <a:srgbClr val="424835"/>
                </a:solidFill>
                <a:ea typeface="Noto Sans CJK KR Light"/>
              </a:rPr>
              <a:t>마킹</a:t>
            </a:r>
            <a:r>
              <a:rPr lang="en-US" sz="2600" b="1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1" i="0" u="none" strike="noStrike" spc="-100" dirty="0">
                <a:solidFill>
                  <a:srgbClr val="424835"/>
                </a:solidFill>
                <a:ea typeface="Noto Sans CJK KR Light"/>
              </a:rPr>
              <a:t>포인트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: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팀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모험</a:t>
            </a:r>
            <a:r>
              <a:rPr lang="en-US" sz="2600" b="0" i="0" u="none" strike="noStrike" spc="-100" dirty="0">
                <a:solidFill>
                  <a:srgbClr val="424835"/>
                </a:solidFill>
                <a:latin typeface="Noto Sans CJK KR Light"/>
              </a:rPr>
              <a:t> </a:t>
            </a:r>
            <a:r>
              <a:rPr lang="ko-KR" sz="2600" b="0" i="0" u="none" strike="noStrike" spc="-100" dirty="0">
                <a:solidFill>
                  <a:srgbClr val="424835"/>
                </a:solidFill>
                <a:ea typeface="Noto Sans CJK KR Light"/>
              </a:rPr>
              <a:t>시스템</a:t>
            </a:r>
          </a:p>
          <a:p>
            <a:pPr lvl="0" algn="l">
              <a:lnSpc>
                <a:spcPct val="124499"/>
              </a:lnSpc>
            </a:pPr>
            <a:endParaRPr lang="ko-KR" sz="2600" b="0" i="0" u="none" strike="noStrike" spc="-100" dirty="0">
              <a:solidFill>
                <a:srgbClr val="424835"/>
              </a:solidFill>
              <a:ea typeface="Noto Sans CJK KR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883</Words>
  <Application>Microsoft Office PowerPoint</Application>
  <PresentationFormat>사용자 지정</PresentationFormat>
  <Paragraphs>306</Paragraphs>
  <Slides>45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2" baseType="lpstr">
      <vt:lpstr>HY견고딕</vt:lpstr>
      <vt:lpstr>Calibri</vt:lpstr>
      <vt:lpstr>Noto Sans CJK KR Light</vt:lpstr>
      <vt:lpstr>Noto Sans CJK KR Regular</vt:lpstr>
      <vt:lpstr>Noto Sans CJK KR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이상훈</cp:lastModifiedBy>
  <cp:revision>25</cp:revision>
  <dcterms:created xsi:type="dcterms:W3CDTF">2006-08-16T00:00:00Z</dcterms:created>
  <dcterms:modified xsi:type="dcterms:W3CDTF">2025-06-10T13:17:53Z</dcterms:modified>
</cp:coreProperties>
</file>